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48"/>
  </p:notesMasterIdLst>
  <p:sldIdLst>
    <p:sldId id="256" r:id="rId2"/>
    <p:sldId id="266" r:id="rId3"/>
    <p:sldId id="259" r:id="rId4"/>
    <p:sldId id="276" r:id="rId5"/>
    <p:sldId id="257" r:id="rId6"/>
    <p:sldId id="260" r:id="rId7"/>
    <p:sldId id="261" r:id="rId8"/>
    <p:sldId id="262" r:id="rId9"/>
    <p:sldId id="275" r:id="rId10"/>
    <p:sldId id="277" r:id="rId11"/>
    <p:sldId id="263" r:id="rId12"/>
    <p:sldId id="267" r:id="rId13"/>
    <p:sldId id="268" r:id="rId14"/>
    <p:sldId id="269" r:id="rId15"/>
    <p:sldId id="270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9" r:id="rId27"/>
    <p:sldId id="290" r:id="rId28"/>
    <p:sldId id="288" r:id="rId29"/>
    <p:sldId id="292" r:id="rId30"/>
    <p:sldId id="293" r:id="rId31"/>
    <p:sldId id="291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7" r:id="rId45"/>
    <p:sldId id="308" r:id="rId46"/>
    <p:sldId id="274" r:id="rId4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0000"/>
    <a:srgbClr val="0000FF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F6764-1301-4C3A-AC43-E3D1DB0A8F02}" type="datetimeFigureOut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5650E-F845-4D61-9A49-9FFBEB5D567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43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44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5650E-F845-4D61-9A49-9FFBEB5D567D}" type="slidenum">
              <a:rPr lang="hu-HU" smtClean="0"/>
              <a:pPr/>
              <a:t>45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0AF32-8582-4C82-84D7-96A07067634D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25125-3BB5-4181-9592-66B1D977AA16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74646-AEBE-431D-BC90-A8C6F6860DBD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C533-C23E-4DAF-9301-5C47F7204E3F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1272-C91B-457A-8C05-0693D3CED76E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9AE7-173A-4668-AAEB-BC6AD2E94087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9AD3F-FD1F-4CF2-8295-0FC133A76659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EBB1-3F14-4474-80C4-933F11D94B04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E804-676F-4D6E-B431-EB7A0206B3CF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1444F-4773-4374-85BE-0725338730BD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31038-9FE0-440E-835D-EC3AA30DF4AA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EE2C-6305-47CA-8D82-AD56D00DC16D}" type="datetime1">
              <a:rPr lang="hu-HU" smtClean="0"/>
              <a:pPr/>
              <a:t>2019. 05. 20.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5B57D-D831-43E8-9DE6-FE7F95F5BE0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gallica.bnf.fr/ark:/12148/bpt6k9614580j/f41.ite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hyperlink" Target="http://photo3d.univ-lille1.fr/PH/PH00061/HTML5Viewer.html" TargetMode="External"/><Relationship Id="rId4" Type="http://schemas.openxmlformats.org/officeDocument/2006/relationships/hyperlink" Target="http://expositions.obspm.fr/leverrier/images/Fzoom/miroirTournant.jpg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kapu.hu/foucault200/foucault200.html" TargetMode="External"/><Relationship Id="rId2" Type="http://schemas.openxmlformats.org/officeDocument/2006/relationships/hyperlink" Target="http://www.fizkapu.h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fenyseb_rajz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588" y="1652803"/>
            <a:ext cx="7416824" cy="4944549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0" y="3326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fény relatív sebessége</a:t>
            </a:r>
          </a:p>
          <a:p>
            <a:pPr algn="ctr"/>
            <a:r>
              <a:rPr lang="hu-HU" sz="36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levegőben és vízben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enyseb_rajz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4932040" y="1052736"/>
            <a:ext cx="3744416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62074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Foucault-féle forgótükrös fénysebességmérés elve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9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91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rajz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23528" y="6093296"/>
            <a:ext cx="391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8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ajz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23528" y="6093296"/>
            <a:ext cx="391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ajz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23528" y="6093296"/>
            <a:ext cx="391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rajz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23528" y="6093296"/>
            <a:ext cx="3919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5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rajz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6" name="Cím 3"/>
          <p:cNvSpPr txBox="1">
            <a:spLocks/>
          </p:cNvSpPr>
          <p:nvPr/>
        </p:nvSpPr>
        <p:spPr>
          <a:xfrm>
            <a:off x="457200" y="1166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Foucault-féle forgótükrös fénysebességmérés elve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enyseb_rajz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699792" y="2348880"/>
            <a:ext cx="3744416" cy="20882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62074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fénysebesség összehasonlítása levegőben és vízben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pic>
        <p:nvPicPr>
          <p:cNvPr id="7" name="Kép 6" descr="viz_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8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viz_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996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mozdulatlan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viz_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viz_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0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viz_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viz_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6093296"/>
            <a:ext cx="4169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levegőben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3805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vízben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3805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vízben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23528" y="6093296"/>
            <a:ext cx="3029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3805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vízben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viz_1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7" name="Cím 3"/>
          <p:cNvSpPr txBox="1">
            <a:spLocks/>
          </p:cNvSpPr>
          <p:nvPr/>
        </p:nvSpPr>
        <p:spPr>
          <a:xfrm>
            <a:off x="0" y="116632"/>
            <a:ext cx="91440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fénysebesség összehasonlítása levegőben és vízben</a:t>
            </a: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3528" y="6093296"/>
            <a:ext cx="38058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Gabriola" pitchFamily="82" charset="0"/>
              </a:rPr>
              <a:t>A fény útja forgó tükörnél vízben</a:t>
            </a:r>
            <a:endParaRPr lang="hu-HU" sz="28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enyseb_rajz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683568" y="4005064"/>
            <a:ext cx="4608512" cy="2592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Cím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62074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kísérleti eszköz rajza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fenyseb_esz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grpSp>
        <p:nvGrpSpPr>
          <p:cNvPr id="63" name="Csoportba foglalás 62"/>
          <p:cNvGrpSpPr/>
          <p:nvPr/>
        </p:nvGrpSpPr>
        <p:grpSpPr>
          <a:xfrm>
            <a:off x="5436097" y="2197849"/>
            <a:ext cx="2188688" cy="1159143"/>
            <a:chOff x="5436097" y="2197849"/>
            <a:chExt cx="2188688" cy="1159143"/>
          </a:xfrm>
        </p:grpSpPr>
        <p:cxnSp>
          <p:nvCxnSpPr>
            <p:cNvPr id="22" name="Egyenes összekötő nyíllal 21"/>
            <p:cNvCxnSpPr/>
            <p:nvPr/>
          </p:nvCxnSpPr>
          <p:spPr>
            <a:xfrm flipH="1">
              <a:off x="5436097" y="2633663"/>
              <a:ext cx="664666" cy="72332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zövegdoboz 19"/>
            <p:cNvSpPr txBox="1"/>
            <p:nvPr/>
          </p:nvSpPr>
          <p:spPr>
            <a:xfrm>
              <a:off x="6087242" y="2197849"/>
              <a:ext cx="1537543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gőzturbina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</p:grpSp>
      <p:grpSp>
        <p:nvGrpSpPr>
          <p:cNvPr id="92" name="Csoportba foglalás 91"/>
          <p:cNvGrpSpPr/>
          <p:nvPr/>
        </p:nvGrpSpPr>
        <p:grpSpPr>
          <a:xfrm>
            <a:off x="2074550" y="2198381"/>
            <a:ext cx="1913964" cy="998480"/>
            <a:chOff x="2140387" y="2254171"/>
            <a:chExt cx="1913964" cy="998480"/>
          </a:xfrm>
        </p:grpSpPr>
        <p:sp>
          <p:nvSpPr>
            <p:cNvPr id="88" name="Szövegdoboz 87"/>
            <p:cNvSpPr txBox="1"/>
            <p:nvPr/>
          </p:nvSpPr>
          <p:spPr>
            <a:xfrm>
              <a:off x="2140387" y="2254171"/>
              <a:ext cx="1913964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 gőztúlhevítő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  <p:cxnSp>
          <p:nvCxnSpPr>
            <p:cNvPr id="89" name="Egyenes összekötő nyíllal 88"/>
            <p:cNvCxnSpPr/>
            <p:nvPr/>
          </p:nvCxnSpPr>
          <p:spPr>
            <a:xfrm>
              <a:off x="3090390" y="2705514"/>
              <a:ext cx="5507" cy="54713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Csoportba foglalás 92"/>
          <p:cNvGrpSpPr/>
          <p:nvPr/>
        </p:nvGrpSpPr>
        <p:grpSpPr>
          <a:xfrm>
            <a:off x="3052483" y="3062275"/>
            <a:ext cx="5200930" cy="1914538"/>
            <a:chOff x="3052483" y="3062275"/>
            <a:chExt cx="5200930" cy="1914538"/>
          </a:xfrm>
        </p:grpSpPr>
        <p:cxnSp>
          <p:nvCxnSpPr>
            <p:cNvPr id="80" name="Egyenes összekötő nyíllal 79"/>
            <p:cNvCxnSpPr>
              <a:stCxn id="74" idx="3"/>
            </p:cNvCxnSpPr>
            <p:nvPr/>
          </p:nvCxnSpPr>
          <p:spPr>
            <a:xfrm>
              <a:off x="6360459" y="3467514"/>
              <a:ext cx="1892954" cy="15092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zövegdoboz 73"/>
            <p:cNvSpPr txBox="1"/>
            <p:nvPr/>
          </p:nvSpPr>
          <p:spPr>
            <a:xfrm>
              <a:off x="3052483" y="3062275"/>
              <a:ext cx="3307976" cy="81047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 higanyos nyomásfokozók</a:t>
              </a:r>
            </a:p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az </a:t>
              </a:r>
              <a:r>
                <a:rPr lang="hu-HU" sz="2800" dirty="0" err="1" smtClean="0">
                  <a:solidFill>
                    <a:srgbClr val="FF0000"/>
                  </a:solidFill>
                  <a:latin typeface="Gabriola" pitchFamily="82" charset="0"/>
                </a:rPr>
                <a:t>olajozókoz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  <p:cxnSp>
          <p:nvCxnSpPr>
            <p:cNvPr id="75" name="Egyenes összekötő nyíllal 74"/>
            <p:cNvCxnSpPr>
              <a:stCxn id="74" idx="3"/>
            </p:cNvCxnSpPr>
            <p:nvPr/>
          </p:nvCxnSpPr>
          <p:spPr>
            <a:xfrm>
              <a:off x="6360459" y="3467514"/>
              <a:ext cx="1126191" cy="13187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ím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562074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A kísérleti eszköz rajza</a:t>
            </a:r>
            <a:endParaRPr lang="hu-HU" sz="2400" b="1" dirty="0">
              <a:solidFill>
                <a:srgbClr val="4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4" name="Csoportba foglalás 93"/>
          <p:cNvGrpSpPr/>
          <p:nvPr/>
        </p:nvGrpSpPr>
        <p:grpSpPr>
          <a:xfrm>
            <a:off x="3056710" y="3922967"/>
            <a:ext cx="2019346" cy="451406"/>
            <a:chOff x="3056710" y="3922967"/>
            <a:chExt cx="2019346" cy="451406"/>
          </a:xfrm>
        </p:grpSpPr>
        <p:cxnSp>
          <p:nvCxnSpPr>
            <p:cNvPr id="11" name="Egyenes összekötő nyíllal 10"/>
            <p:cNvCxnSpPr>
              <a:stCxn id="4" idx="3"/>
            </p:cNvCxnSpPr>
            <p:nvPr/>
          </p:nvCxnSpPr>
          <p:spPr>
            <a:xfrm>
              <a:off x="4545124" y="4148670"/>
              <a:ext cx="530932" cy="41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Szövegdoboz 3"/>
            <p:cNvSpPr txBox="1"/>
            <p:nvPr/>
          </p:nvSpPr>
          <p:spPr>
            <a:xfrm>
              <a:off x="3056710" y="3922967"/>
              <a:ext cx="1488414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 forgótükör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</p:grpSp>
      <p:grpSp>
        <p:nvGrpSpPr>
          <p:cNvPr id="62" name="Csoportba foglalás 61"/>
          <p:cNvGrpSpPr/>
          <p:nvPr/>
        </p:nvGrpSpPr>
        <p:grpSpPr>
          <a:xfrm>
            <a:off x="107504" y="1481736"/>
            <a:ext cx="2243810" cy="2019272"/>
            <a:chOff x="107504" y="1481736"/>
            <a:chExt cx="2243810" cy="2019272"/>
          </a:xfrm>
        </p:grpSpPr>
        <p:cxnSp>
          <p:nvCxnSpPr>
            <p:cNvPr id="37" name="Egyenes összekötő nyíllal 36"/>
            <p:cNvCxnSpPr/>
            <p:nvPr/>
          </p:nvCxnSpPr>
          <p:spPr>
            <a:xfrm>
              <a:off x="107536" y="3501008"/>
              <a:ext cx="288000" cy="0"/>
            </a:xfrm>
            <a:prstGeom prst="straightConnector1">
              <a:avLst/>
            </a:prstGeom>
            <a:ln w="25400" cap="rnd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Egyenes összekötő 42"/>
            <p:cNvCxnSpPr/>
            <p:nvPr/>
          </p:nvCxnSpPr>
          <p:spPr>
            <a:xfrm flipH="1">
              <a:off x="107504" y="1714500"/>
              <a:ext cx="11559" cy="1786508"/>
            </a:xfrm>
            <a:prstGeom prst="line">
              <a:avLst/>
            </a:prstGeom>
            <a:ln w="25400" cap="rnd">
              <a:solidFill>
                <a:srgbClr val="FF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gyenes összekötő 46"/>
            <p:cNvCxnSpPr>
              <a:endCxn id="26" idx="1"/>
            </p:cNvCxnSpPr>
            <p:nvPr/>
          </p:nvCxnSpPr>
          <p:spPr>
            <a:xfrm>
              <a:off x="123825" y="1704975"/>
              <a:ext cx="343719" cy="2464"/>
            </a:xfrm>
            <a:prstGeom prst="line">
              <a:avLst/>
            </a:prstGeom>
            <a:ln w="25400" cap="rnd">
              <a:solidFill>
                <a:srgbClr val="FF00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zövegdoboz 25"/>
            <p:cNvSpPr txBox="1"/>
            <p:nvPr/>
          </p:nvSpPr>
          <p:spPr>
            <a:xfrm>
              <a:off x="467544" y="1481736"/>
              <a:ext cx="1883770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gőz bevezetése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</p:grpSp>
      <p:grpSp>
        <p:nvGrpSpPr>
          <p:cNvPr id="71" name="Csoportba foglalás 70"/>
          <p:cNvGrpSpPr/>
          <p:nvPr/>
        </p:nvGrpSpPr>
        <p:grpSpPr>
          <a:xfrm>
            <a:off x="3127018" y="2206220"/>
            <a:ext cx="1998617" cy="451406"/>
            <a:chOff x="2495006" y="874961"/>
            <a:chExt cx="1998617" cy="451406"/>
          </a:xfrm>
        </p:grpSpPr>
        <p:sp>
          <p:nvSpPr>
            <p:cNvPr id="66" name="Szövegdoboz 65"/>
            <p:cNvSpPr txBox="1"/>
            <p:nvPr/>
          </p:nvSpPr>
          <p:spPr>
            <a:xfrm>
              <a:off x="2495006" y="874961"/>
              <a:ext cx="1118300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 </a:t>
              </a: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olajozó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  <p:cxnSp>
          <p:nvCxnSpPr>
            <p:cNvPr id="67" name="Egyenes összekötő nyíllal 66"/>
            <p:cNvCxnSpPr/>
            <p:nvPr/>
          </p:nvCxnSpPr>
          <p:spPr>
            <a:xfrm>
              <a:off x="3629527" y="1114143"/>
              <a:ext cx="86409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Csoportba foglalás 71"/>
          <p:cNvGrpSpPr/>
          <p:nvPr/>
        </p:nvGrpSpPr>
        <p:grpSpPr>
          <a:xfrm>
            <a:off x="3152631" y="4893583"/>
            <a:ext cx="1998617" cy="451406"/>
            <a:chOff x="-2185851" y="792230"/>
            <a:chExt cx="1998617" cy="451406"/>
          </a:xfrm>
        </p:grpSpPr>
        <p:sp>
          <p:nvSpPr>
            <p:cNvPr id="69" name="Szövegdoboz 68"/>
            <p:cNvSpPr txBox="1"/>
            <p:nvPr/>
          </p:nvSpPr>
          <p:spPr>
            <a:xfrm>
              <a:off x="-2185851" y="792230"/>
              <a:ext cx="1118300" cy="45140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 </a:t>
              </a:r>
              <a:r>
                <a:rPr lang="hu-HU" sz="2800" dirty="0" smtClean="0">
                  <a:solidFill>
                    <a:srgbClr val="FF0000"/>
                  </a:solidFill>
                  <a:latin typeface="Gabriola" pitchFamily="82" charset="0"/>
                </a:rPr>
                <a:t>olajozó</a:t>
              </a:r>
              <a:endParaRPr lang="hu-HU" sz="2800" dirty="0">
                <a:solidFill>
                  <a:srgbClr val="FF0000"/>
                </a:solidFill>
                <a:latin typeface="Gabriola" pitchFamily="82" charset="0"/>
              </a:endParaRPr>
            </a:p>
          </p:txBody>
        </p:sp>
        <p:cxnSp>
          <p:nvCxnSpPr>
            <p:cNvPr id="70" name="Egyenes összekötő nyíllal 69"/>
            <p:cNvCxnSpPr/>
            <p:nvPr/>
          </p:nvCxnSpPr>
          <p:spPr>
            <a:xfrm>
              <a:off x="-1051330" y="1031412"/>
              <a:ext cx="86409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3"/>
          <p:cNvSpPr txBox="1">
            <a:spLocks/>
          </p:cNvSpPr>
          <p:nvPr/>
        </p:nvSpPr>
        <p:spPr>
          <a:xfrm>
            <a:off x="0" y="207783"/>
            <a:ext cx="9144000" cy="6442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felhasznált kép 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forrása:</a:t>
            </a:r>
          </a:p>
          <a:p>
            <a:pPr algn="ctr">
              <a:spcBef>
                <a:spcPct val="0"/>
              </a:spcBef>
              <a:defRPr/>
            </a:pP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hlinkClick r:id="rId3"/>
              </a:rPr>
              <a:t>Recueil des travaux scientifiques de Léon Foucault – Planches</a:t>
            </a:r>
            <a:endParaRPr lang="hu-HU" sz="20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u-HU" dirty="0" err="1" smtClean="0">
                <a:latin typeface="Times New Roman" pitchFamily="18" charset="0"/>
                <a:cs typeface="Times New Roman" pitchFamily="18" charset="0"/>
              </a:rPr>
              <a:t>Léon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Foucault tudományos munkáinak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gyűjteménye – Metszetek)</a:t>
            </a:r>
            <a:endParaRPr lang="hu-HU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2400" b="1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2400" b="1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Az eredeti eszköz fényképe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 Párizsi Csillagvizsgáló (</a:t>
            </a:r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Observatoire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de Paris) honlapján:</a:t>
            </a:r>
          </a:p>
          <a:p>
            <a:pPr lvl="0" algn="ctr">
              <a:spcBef>
                <a:spcPct val="0"/>
              </a:spcBef>
              <a:defRPr/>
            </a:pPr>
            <a:r>
              <a:rPr lang="hu-HU" sz="2000" dirty="0" smtClean="0">
                <a:solidFill>
                  <a:srgbClr val="400000"/>
                </a:solidFill>
                <a:latin typeface="Arial" pitchFamily="34" charset="0"/>
                <a:ea typeface="+mj-ea"/>
                <a:cs typeface="Arial" pitchFamily="34" charset="0"/>
                <a:hlinkClick r:id="rId4"/>
              </a:rPr>
              <a:t>http://</a:t>
            </a:r>
            <a:r>
              <a:rPr lang="hu-HU" sz="2000" dirty="0" smtClean="0">
                <a:solidFill>
                  <a:srgbClr val="400000"/>
                </a:solidFill>
                <a:latin typeface="Arial" pitchFamily="34" charset="0"/>
                <a:ea typeface="+mj-ea"/>
                <a:cs typeface="Arial" pitchFamily="34" charset="0"/>
                <a:hlinkClick r:id="rId4"/>
              </a:rPr>
              <a:t>expositions.obspm.fr/leverrier/images/Fzoom/miroirTournant.jpg</a:t>
            </a:r>
            <a:endParaRPr lang="hu-HU" sz="2000" dirty="0" smtClean="0">
              <a:solidFill>
                <a:srgbClr val="400000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endParaRPr lang="hu-HU" sz="2400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Az e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szköz egy későbbi változatának</a:t>
            </a:r>
          </a:p>
          <a:p>
            <a:pPr lvl="0" algn="ctr">
              <a:spcBef>
                <a:spcPct val="0"/>
              </a:spcBef>
              <a:defRPr/>
            </a:pP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360°-os panorámafényképe a Lille-i Egyetem </a:t>
            </a:r>
            <a:r>
              <a:rPr lang="hu-HU" sz="2400" b="1" dirty="0" err="1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honlpján</a:t>
            </a:r>
            <a:r>
              <a:rPr lang="hu-HU" sz="2400" b="1" dirty="0" smtClean="0">
                <a:solidFill>
                  <a:srgbClr val="4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>
              <a:spcBef>
                <a:spcPct val="0"/>
              </a:spcBef>
              <a:defRPr/>
            </a:pPr>
            <a:r>
              <a:rPr lang="hu-HU" sz="2000" dirty="0" smtClean="0">
                <a:solidFill>
                  <a:srgbClr val="400000"/>
                </a:solidFill>
                <a:latin typeface="Arial" pitchFamily="34" charset="0"/>
                <a:ea typeface="+mj-ea"/>
                <a:cs typeface="Arial" pitchFamily="34" charset="0"/>
                <a:hlinkClick r:id="rId5"/>
              </a:rPr>
              <a:t>http://</a:t>
            </a:r>
            <a:r>
              <a:rPr lang="hu-HU" sz="2000" dirty="0" smtClean="0">
                <a:solidFill>
                  <a:srgbClr val="400000"/>
                </a:solidFill>
                <a:latin typeface="Arial" pitchFamily="34" charset="0"/>
                <a:ea typeface="+mj-ea"/>
                <a:cs typeface="Arial" pitchFamily="34" charset="0"/>
                <a:hlinkClick r:id="rId5"/>
              </a:rPr>
              <a:t>photo3d.univ-lille1.fr/PH/PH00061/HTML5Viewer.html</a:t>
            </a:r>
            <a:endParaRPr lang="hu-HU" sz="2000" b="1" dirty="0" smtClean="0">
              <a:solidFill>
                <a:srgbClr val="400000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" name="Kép 9" descr="forgotuko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73671" y="3200771"/>
            <a:ext cx="2796659" cy="2102750"/>
          </a:xfrm>
          <a:prstGeom prst="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3"/>
          <p:cNvSpPr txBox="1">
            <a:spLocks/>
          </p:cNvSpPr>
          <p:nvPr/>
        </p:nvSpPr>
        <p:spPr>
          <a:xfrm>
            <a:off x="457200" y="712174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Összeállította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b="1" i="1" dirty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</a:t>
            </a:r>
            <a:r>
              <a:rPr lang="hu-HU" sz="3200" b="1" i="1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fj. Zátonyi Sándor</a:t>
            </a:r>
            <a:endParaRPr lang="hu-HU" sz="3200" b="1" dirty="0" smtClean="0">
              <a:solidFill>
                <a:srgbClr val="4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Cím 3">
            <a:hlinkClick r:id="rId2"/>
          </p:cNvPr>
          <p:cNvSpPr txBox="1">
            <a:spLocks/>
          </p:cNvSpPr>
          <p:nvPr/>
        </p:nvSpPr>
        <p:spPr>
          <a:xfrm>
            <a:off x="457200" y="2132255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www.fizkapu.hu</a:t>
            </a:r>
            <a:endParaRPr kumimoji="0" lang="hu-HU" sz="3200" b="1" i="0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Kép 7" descr="foucault_logo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2760" y="3157126"/>
            <a:ext cx="3298480" cy="1656184"/>
          </a:xfrm>
          <a:prstGeom prst="rect">
            <a:avLst/>
          </a:prstGeom>
        </p:spPr>
      </p:pic>
      <p:sp>
        <p:nvSpPr>
          <p:cNvPr id="11" name="Cím 3"/>
          <p:cNvSpPr txBox="1">
            <a:spLocks/>
          </p:cNvSpPr>
          <p:nvPr/>
        </p:nvSpPr>
        <p:spPr>
          <a:xfrm>
            <a:off x="457200" y="5353738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Békéscsaba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b="1" noProof="0" dirty="0" smtClean="0">
                <a:solidFill>
                  <a:srgbClr val="4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2019</a:t>
            </a:r>
            <a:endParaRPr kumimoji="0" lang="hu-HU" sz="2400" b="1" i="0" u="none" strike="noStrike" kern="1200" cap="none" spc="0" normalizeH="0" baseline="0" noProof="0" dirty="0" smtClean="0">
              <a:ln>
                <a:noFill/>
              </a:ln>
              <a:solidFill>
                <a:srgbClr val="4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</TotalTime>
  <Words>536</Words>
  <Application>Microsoft Office PowerPoint</Application>
  <PresentationFormat>Diavetítés a képernyőre (4:3 oldalarány)</PresentationFormat>
  <Paragraphs>117</Paragraphs>
  <Slides>46</Slides>
  <Notes>5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46</vt:i4>
      </vt:variant>
    </vt:vector>
  </HeadingPairs>
  <TitlesOfParts>
    <vt:vector size="47" baseType="lpstr">
      <vt:lpstr>Office-téma</vt:lpstr>
      <vt:lpstr>1. dia</vt:lpstr>
      <vt:lpstr>A Foucault-féle forgótükrös fénysebességmérés elve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A fénysebesség összehasonlítása levegőben és vízben</vt:lpstr>
      <vt:lpstr>17. dia</vt:lpstr>
      <vt:lpstr>18. dia</vt:lpstr>
      <vt:lpstr>19. dia</vt:lpstr>
      <vt:lpstr>20. dia</vt:lpstr>
      <vt:lpstr>21. dia</vt:lpstr>
      <vt:lpstr>22. dia</vt:lpstr>
      <vt:lpstr>23. dia</vt:lpstr>
      <vt:lpstr>24. dia</vt:lpstr>
      <vt:lpstr>25. dia</vt:lpstr>
      <vt:lpstr>26. dia</vt:lpstr>
      <vt:lpstr>27. dia</vt:lpstr>
      <vt:lpstr>28. dia</vt:lpstr>
      <vt:lpstr>29. dia</vt:lpstr>
      <vt:lpstr>30. dia</vt:lpstr>
      <vt:lpstr>31. dia</vt:lpstr>
      <vt:lpstr>32. dia</vt:lpstr>
      <vt:lpstr>33. dia</vt:lpstr>
      <vt:lpstr>34. dia</vt:lpstr>
      <vt:lpstr>35. dia</vt:lpstr>
      <vt:lpstr>36. dia</vt:lpstr>
      <vt:lpstr>37. dia</vt:lpstr>
      <vt:lpstr>38. dia</vt:lpstr>
      <vt:lpstr>39. dia</vt:lpstr>
      <vt:lpstr>40. dia</vt:lpstr>
      <vt:lpstr>41. dia</vt:lpstr>
      <vt:lpstr>42. dia</vt:lpstr>
      <vt:lpstr>A kísérleti eszköz rajza</vt:lpstr>
      <vt:lpstr>A kísérleti eszköz rajza</vt:lpstr>
      <vt:lpstr>45. dia</vt:lpstr>
      <vt:lpstr>46.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Windows-felhasználó</dc:creator>
  <cp:lastModifiedBy>Windows-felhasználó</cp:lastModifiedBy>
  <cp:revision>109</cp:revision>
  <dcterms:created xsi:type="dcterms:W3CDTF">2019-05-19T17:01:48Z</dcterms:created>
  <dcterms:modified xsi:type="dcterms:W3CDTF">2019-05-20T19:11:19Z</dcterms:modified>
</cp:coreProperties>
</file>