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66" r:id="rId3"/>
    <p:sldId id="276" r:id="rId4"/>
    <p:sldId id="281" r:id="rId5"/>
    <p:sldId id="282" r:id="rId6"/>
    <p:sldId id="283" r:id="rId7"/>
    <p:sldId id="285" r:id="rId8"/>
    <p:sldId id="284" r:id="rId9"/>
    <p:sldId id="280" r:id="rId10"/>
    <p:sldId id="286" r:id="rId11"/>
    <p:sldId id="287" r:id="rId12"/>
    <p:sldId id="289" r:id="rId13"/>
    <p:sldId id="288" r:id="rId14"/>
    <p:sldId id="292" r:id="rId15"/>
    <p:sldId id="293" r:id="rId16"/>
    <p:sldId id="294" r:id="rId17"/>
    <p:sldId id="296" r:id="rId18"/>
    <p:sldId id="300" r:id="rId19"/>
    <p:sldId id="298" r:id="rId20"/>
    <p:sldId id="302" r:id="rId21"/>
    <p:sldId id="297" r:id="rId22"/>
    <p:sldId id="304" r:id="rId23"/>
    <p:sldId id="305" r:id="rId24"/>
    <p:sldId id="306" r:id="rId25"/>
    <p:sldId id="307" r:id="rId26"/>
    <p:sldId id="274" r:id="rId27"/>
    <p:sldId id="310" r:id="rId28"/>
    <p:sldId id="311" r:id="rId29"/>
    <p:sldId id="312" r:id="rId30"/>
    <p:sldId id="313" r:id="rId31"/>
    <p:sldId id="309" r:id="rId32"/>
    <p:sldId id="290" r:id="rId3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800000"/>
    <a:srgbClr val="F0F0F0"/>
    <a:srgbClr val="E3E5E4"/>
    <a:srgbClr val="4000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5" autoAdjust="0"/>
    <p:restoredTop sz="78853" autoAdjust="0"/>
  </p:normalViewPr>
  <p:slideViewPr>
    <p:cSldViewPr snapToGrid="0">
      <p:cViewPr varScale="1">
        <p:scale>
          <a:sx n="57" d="100"/>
          <a:sy n="57" d="100"/>
        </p:scale>
        <p:origin x="-17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BD048-044F-45BA-A114-B2C29151AF7D}" type="datetimeFigureOut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A7432-D577-4DF4-8A95-7DD82742CCA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F6764-1301-4C3A-AC43-E3D1DB0A8F02}" type="datetimeFigureOut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5650E-F845-4D61-9A49-9FFBEB5D567D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Foucault</a:t>
            </a:r>
            <a:r>
              <a:rPr lang="hu-HU" b="1" baseline="0" dirty="0" smtClean="0"/>
              <a:t> portréja </a:t>
            </a:r>
            <a:r>
              <a:rPr lang="hu-HU" b="0" baseline="0" dirty="0" smtClean="0"/>
              <a:t>(részlet, készült 1868 előtt)</a:t>
            </a:r>
          </a:p>
          <a:p>
            <a:r>
              <a:rPr lang="hu-HU" baseline="0" dirty="0" smtClean="0"/>
              <a:t>Forrás:</a:t>
            </a:r>
          </a:p>
          <a:p>
            <a:r>
              <a:rPr lang="hu-HU" baseline="0" dirty="0" smtClean="0"/>
              <a:t>https://commons.wikimedia.org/wiki/File:Portrait_Leon_Foucault_1882.jpg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0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Alfred </a:t>
            </a:r>
            <a:r>
              <a:rPr lang="hu-HU" sz="1200" b="0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Donne</a:t>
            </a:r>
            <a:r>
              <a:rPr lang="hu-HU" sz="1200" b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12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Cours</a:t>
            </a:r>
            <a:r>
              <a:rPr lang="hu-HU" sz="12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hu-HU" sz="12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microscopie</a:t>
            </a:r>
            <a:r>
              <a:rPr lang="hu-HU" sz="12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  <a:r>
              <a:rPr lang="hu-HU" sz="1200" b="1" baseline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1200" b="0" baseline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című könyve (Foucault fotóival) elérhető itt:</a:t>
            </a:r>
          </a:p>
          <a:p>
            <a:r>
              <a:rPr lang="hu-HU" dirty="0" smtClean="0"/>
              <a:t>https://wellcomecollection.org/works/nbp87rbk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Béka vérsejtjei</a:t>
            </a:r>
            <a:r>
              <a:rPr lang="hu-HU" b="1" baseline="0" dirty="0" smtClean="0"/>
              <a:t> </a:t>
            </a:r>
            <a:r>
              <a:rPr lang="hu-HU" baseline="0" dirty="0" smtClean="0"/>
              <a:t>(</a:t>
            </a:r>
            <a:r>
              <a:rPr lang="hu-HU" i="1" baseline="0" dirty="0" smtClean="0"/>
              <a:t>Foucault</a:t>
            </a:r>
            <a:r>
              <a:rPr lang="hu-HU" baseline="0" dirty="0" smtClean="0"/>
              <a:t> által </a:t>
            </a:r>
            <a:r>
              <a:rPr lang="hu-HU" baseline="0" dirty="0" err="1" smtClean="0"/>
              <a:t>lészített</a:t>
            </a:r>
            <a:r>
              <a:rPr lang="hu-HU" baseline="0" dirty="0" smtClean="0"/>
              <a:t> dagerrotípia, 1844.)</a:t>
            </a:r>
          </a:p>
          <a:p>
            <a:r>
              <a:rPr lang="hu-HU" i="0" baseline="0" dirty="0" smtClean="0"/>
              <a:t>Forrás:</a:t>
            </a:r>
          </a:p>
          <a:p>
            <a:r>
              <a:rPr lang="hu-HU" baseline="0" dirty="0" smtClean="0"/>
              <a:t>https://commons.wikimedia.org/wiki/File:Blood_corpuscles_of_a_frog._Photomicrograph_by_L%C3%A9on_Wellcome_V0029184.jpg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4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Összetapadt vérsejtek mikroszkópos képe </a:t>
            </a:r>
            <a:r>
              <a:rPr lang="hu-HU" baseline="0" dirty="0" smtClean="0"/>
              <a:t>(</a:t>
            </a:r>
            <a:r>
              <a:rPr lang="hu-HU" i="1" baseline="0" dirty="0" smtClean="0"/>
              <a:t>Foucault</a:t>
            </a:r>
            <a:r>
              <a:rPr lang="hu-HU" baseline="0" dirty="0" smtClean="0"/>
              <a:t> által </a:t>
            </a:r>
            <a:r>
              <a:rPr lang="hu-HU" baseline="0" dirty="0" err="1" smtClean="0"/>
              <a:t>lészített</a:t>
            </a:r>
            <a:r>
              <a:rPr lang="hu-HU" baseline="0" dirty="0" smtClean="0"/>
              <a:t> dagerrotípia, 1844.)</a:t>
            </a:r>
            <a:endParaRPr lang="hu-HU" b="0" dirty="0" smtClean="0"/>
          </a:p>
          <a:p>
            <a:r>
              <a:rPr lang="hu-HU" dirty="0" smtClean="0"/>
              <a:t>Forrás:</a:t>
            </a:r>
          </a:p>
          <a:p>
            <a:r>
              <a:rPr lang="hu-HU" dirty="0" smtClean="0"/>
              <a:t>https://wellcomecollection.org/works/tradkssj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5</a:t>
            </a:fld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Béka spermiumok </a:t>
            </a:r>
            <a:r>
              <a:rPr lang="hu-HU" i="1" baseline="0" dirty="0" smtClean="0"/>
              <a:t>(Foucault</a:t>
            </a:r>
            <a:r>
              <a:rPr lang="hu-HU" baseline="0" dirty="0" smtClean="0"/>
              <a:t> által </a:t>
            </a:r>
            <a:r>
              <a:rPr lang="hu-HU" baseline="0" dirty="0" err="1" smtClean="0"/>
              <a:t>lészített</a:t>
            </a:r>
            <a:r>
              <a:rPr lang="hu-HU" baseline="0" dirty="0" smtClean="0"/>
              <a:t> dagerrotípia, 1844.)</a:t>
            </a:r>
          </a:p>
          <a:p>
            <a:r>
              <a:rPr lang="hu-HU" baseline="0" dirty="0" smtClean="0"/>
              <a:t>Forrás:</a:t>
            </a:r>
          </a:p>
          <a:p>
            <a:r>
              <a:rPr lang="hu-HU" dirty="0" smtClean="0"/>
              <a:t>https://wellcomecollection.org/works/cbaxz2cg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6</a:t>
            </a:fld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err="1" smtClean="0"/>
              <a:t>Fizeau</a:t>
            </a:r>
            <a:r>
              <a:rPr lang="hu-HU" b="1" dirty="0" smtClean="0"/>
              <a:t> portréja </a:t>
            </a:r>
            <a:endParaRPr lang="hu-HU" b="0" dirty="0" smtClean="0"/>
          </a:p>
          <a:p>
            <a:r>
              <a:rPr lang="hu-HU" b="0" dirty="0" smtClean="0"/>
              <a:t>Forrás:</a:t>
            </a:r>
          </a:p>
          <a:p>
            <a:r>
              <a:rPr lang="hu-HU" b="0" dirty="0" smtClean="0"/>
              <a:t>https://commons.wikimedia.org/wiki/File:Armand_Hippolyte_Louis_Fizeau_by_Eug%C3%A8ne_Pirou_-_Original.jpg</a:t>
            </a:r>
            <a:endParaRPr lang="hu-HU" b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7</a:t>
            </a:fld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Nap első fényképe 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hu-HU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Daggerotípia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nyomtatott másolata, az eredetit készítette </a:t>
            </a:r>
            <a:r>
              <a:rPr lang="hu-HU" sz="1200" b="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Fizeaau</a:t>
            </a:r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és </a:t>
            </a:r>
            <a:r>
              <a:rPr lang="hu-HU" sz="1200" b="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Foucault</a:t>
            </a:r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1845. április 2.)</a:t>
            </a:r>
          </a:p>
          <a:p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Forrás:</a:t>
            </a:r>
          </a:p>
          <a:p>
            <a:r>
              <a:rPr lang="hu-HU" dirty="0" smtClean="0"/>
              <a:t>https://commons.wikimedia.org/wiki/File:ARAGO_Francois_Astronomie_Populaire_T2_djvu_0201_Fig163.png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8</a:t>
            </a:fld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9</a:t>
            </a:fld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forgótükrös fénysebességmérés 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(Rajz </a:t>
            </a:r>
            <a:r>
              <a:rPr lang="hu-HU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Foucault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doktori értekezéséből, 1853.)</a:t>
            </a:r>
          </a:p>
          <a:p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Forrás:</a:t>
            </a:r>
          </a:p>
          <a:p>
            <a:r>
              <a:rPr lang="hu-HU" b="0" dirty="0" smtClean="0"/>
              <a:t>https://gallica.bnf.fr/ark:/12148/bpt6k9614580j/f41.item</a:t>
            </a:r>
          </a:p>
          <a:p>
            <a:pPr algn="l"/>
            <a:r>
              <a:rPr lang="hu-HU" b="0" dirty="0" smtClean="0"/>
              <a:t>További részletek:</a:t>
            </a:r>
          </a:p>
          <a:p>
            <a:pPr algn="l"/>
            <a:r>
              <a:rPr lang="hu-HU" sz="12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A fény relatív sebessége levegőben és vízben </a:t>
            </a:r>
            <a:r>
              <a:rPr lang="hu-HU" sz="1200" b="0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(PPTX bemutató)</a:t>
            </a:r>
          </a:p>
          <a:p>
            <a:pPr algn="l"/>
            <a:r>
              <a:rPr lang="hu-HU" b="0" dirty="0" smtClean="0">
                <a:solidFill>
                  <a:srgbClr val="FF0000"/>
                </a:solidFill>
              </a:rPr>
              <a:t>http://www.fizkapu.hu/fiztan/toltes/t_0045.html</a:t>
            </a:r>
            <a:endParaRPr lang="hu-HU" b="0" dirty="0">
              <a:solidFill>
                <a:srgbClr val="FF0000"/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10</a:t>
            </a:fld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11</a:t>
            </a:fld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A három</a:t>
            </a:r>
            <a:r>
              <a:rPr lang="hu-HU" b="1" baseline="0" dirty="0" smtClean="0"/>
              <a:t> </a:t>
            </a:r>
            <a:r>
              <a:rPr lang="hu-HU" b="1" dirty="0" smtClean="0"/>
              <a:t>videó</a:t>
            </a:r>
            <a:r>
              <a:rPr lang="hu-HU" b="1" baseline="0" dirty="0" smtClean="0"/>
              <a:t> közvetlenül elérhető itt:</a:t>
            </a:r>
          </a:p>
          <a:p>
            <a:r>
              <a:rPr lang="hu-HU" dirty="0" smtClean="0"/>
              <a:t>E:\FIZKAPU\fiztan\toltes\t_0048.html</a:t>
            </a:r>
          </a:p>
          <a:p>
            <a:r>
              <a:rPr lang="hu-HU" dirty="0" smtClean="0"/>
              <a:t>A videókat saját gépre letöltve, és ezen a dián az</a:t>
            </a:r>
            <a:r>
              <a:rPr lang="hu-HU" baseline="0" dirty="0" smtClean="0"/>
              <a:t> egyes videókhoz tartozó </a:t>
            </a:r>
            <a:r>
              <a:rPr lang="hu-HU" baseline="0" dirty="0" err="1" smtClean="0"/>
              <a:t>hiperhivatkozást</a:t>
            </a:r>
            <a:r>
              <a:rPr lang="hu-HU" baseline="0" dirty="0" smtClean="0"/>
              <a:t> átírva a videók a saját gépről is megnézhetők. (Gyorsabb működés, nem kell internetes elérés.)</a:t>
            </a:r>
          </a:p>
          <a:p>
            <a:r>
              <a:rPr lang="hu-HU" b="1" baseline="0" dirty="0" smtClean="0"/>
              <a:t>A videókon látható eszközök részletes leírása:</a:t>
            </a:r>
          </a:p>
          <a:p>
            <a:r>
              <a:rPr lang="hu-HU" dirty="0" smtClean="0"/>
              <a:t>E:\FIZKAPU\fiztan\toltes\t_0044.html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12</a:t>
            </a:fld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Az itt felsorolt helyszínek </a:t>
            </a:r>
            <a:r>
              <a:rPr lang="hu-HU" dirty="0" smtClean="0"/>
              <a:t>a </a:t>
            </a:r>
            <a:r>
              <a:rPr lang="hu-HU" i="1" dirty="0" err="1" smtClean="0"/>
              <a:t>Google</a:t>
            </a:r>
            <a:r>
              <a:rPr lang="hu-HU" i="1" dirty="0" smtClean="0"/>
              <a:t> Térkép </a:t>
            </a:r>
            <a:r>
              <a:rPr lang="hu-HU" dirty="0" smtClean="0"/>
              <a:t>utcanézet segítségével megtekinthetők</a:t>
            </a:r>
            <a:r>
              <a:rPr lang="hu-HU" baseline="0" dirty="0" smtClean="0"/>
              <a:t> innen indulva:</a:t>
            </a:r>
          </a:p>
          <a:p>
            <a:r>
              <a:rPr lang="hu-HU" dirty="0" smtClean="0"/>
              <a:t>E:\FIZKAPU\foucault200\linkgyujtemeny.html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13</a:t>
            </a:fld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A videó</a:t>
            </a:r>
            <a:r>
              <a:rPr lang="hu-HU" b="1" baseline="0" dirty="0" smtClean="0"/>
              <a:t> közvetlenül elérhető itt:</a:t>
            </a:r>
          </a:p>
          <a:p>
            <a:r>
              <a:rPr lang="hu-HU" dirty="0" smtClean="0"/>
              <a:t>E:\FIZKAPU\fiztan\toltes\t_0048.html</a:t>
            </a:r>
          </a:p>
          <a:p>
            <a:r>
              <a:rPr lang="hu-HU" dirty="0" smtClean="0"/>
              <a:t>A videót saját gépre letöltve, és ezen a dián a </a:t>
            </a:r>
            <a:r>
              <a:rPr lang="hu-HU" baseline="0" dirty="0" err="1" smtClean="0"/>
              <a:t>hiperhivatkozást</a:t>
            </a:r>
            <a:r>
              <a:rPr lang="hu-HU" baseline="0" dirty="0" smtClean="0"/>
              <a:t> átírva a videó a saját gépről is megnézhető. (Gyorsabb működés, nem kell internetes elérés.)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14</a:t>
            </a:fld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15</a:t>
            </a:fld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Foucault giroszkópja </a:t>
            </a:r>
            <a:r>
              <a:rPr lang="hu-HU" dirty="0" smtClean="0"/>
              <a:t>(Tervezte: </a:t>
            </a:r>
            <a:r>
              <a:rPr lang="hu-HU" i="1" dirty="0" err="1" smtClean="0"/>
              <a:t>Léon</a:t>
            </a:r>
            <a:r>
              <a:rPr lang="hu-HU" i="1" dirty="0" smtClean="0"/>
              <a:t> Foucault</a:t>
            </a:r>
            <a:r>
              <a:rPr lang="hu-HU" dirty="0" smtClean="0"/>
              <a:t>, készítette: </a:t>
            </a:r>
            <a:r>
              <a:rPr lang="hu-HU" i="1" dirty="0" smtClean="0"/>
              <a:t>Pierre </a:t>
            </a:r>
            <a:r>
              <a:rPr lang="hu-HU" i="1" dirty="0" err="1" smtClean="0"/>
              <a:t>Dumoulin-Froment</a:t>
            </a:r>
            <a:r>
              <a:rPr lang="hu-HU" dirty="0" smtClean="0"/>
              <a:t>, 1851.) </a:t>
            </a:r>
          </a:p>
          <a:p>
            <a:r>
              <a:rPr lang="hu-HU" dirty="0" smtClean="0"/>
              <a:t>Forrás:</a:t>
            </a:r>
          </a:p>
          <a:p>
            <a:r>
              <a:rPr lang="hu-HU" dirty="0" smtClean="0"/>
              <a:t>https://commons.wikimedia.org/wiki/File:Foucault_gyroscope-CnAM_7688-IMG_5422-gradient.jpg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16</a:t>
            </a:fld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Foucault giroszkópja – részlet </a:t>
            </a:r>
            <a:r>
              <a:rPr lang="hu-HU" dirty="0" smtClean="0"/>
              <a:t>(Tervezte: </a:t>
            </a:r>
            <a:r>
              <a:rPr lang="hu-HU" i="1" dirty="0" err="1" smtClean="0"/>
              <a:t>Léon</a:t>
            </a:r>
            <a:r>
              <a:rPr lang="hu-HU" i="1" dirty="0" smtClean="0"/>
              <a:t> Foucault</a:t>
            </a:r>
            <a:r>
              <a:rPr lang="hu-HU" dirty="0" smtClean="0"/>
              <a:t>, készítette: </a:t>
            </a:r>
            <a:r>
              <a:rPr lang="hu-HU" i="1" dirty="0" smtClean="0"/>
              <a:t>Pierre </a:t>
            </a:r>
            <a:r>
              <a:rPr lang="hu-HU" i="1" dirty="0" err="1" smtClean="0"/>
              <a:t>Dumoulin-Froment</a:t>
            </a:r>
            <a:r>
              <a:rPr lang="hu-HU" dirty="0" smtClean="0"/>
              <a:t>, 1851.) </a:t>
            </a:r>
          </a:p>
          <a:p>
            <a:r>
              <a:rPr lang="hu-HU" dirty="0" smtClean="0"/>
              <a:t>Forrás:</a:t>
            </a:r>
          </a:p>
          <a:p>
            <a:r>
              <a:rPr lang="hu-HU" dirty="0" smtClean="0"/>
              <a:t>https://commons.wikimedia.org/wiki/File:Foucault_gyroscope-CnAM_7688-IMG_5422-gradient.jpg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17</a:t>
            </a:fld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i="1" dirty="0" smtClean="0"/>
              <a:t>James </a:t>
            </a:r>
            <a:r>
              <a:rPr lang="hu-HU" b="1" i="1" dirty="0" err="1" smtClean="0"/>
              <a:t>Prescott</a:t>
            </a:r>
            <a:r>
              <a:rPr lang="hu-HU" b="1" i="1" dirty="0" smtClean="0"/>
              <a:t> Joule</a:t>
            </a:r>
            <a:r>
              <a:rPr lang="hu-HU" b="1" dirty="0" smtClean="0"/>
              <a:t>  </a:t>
            </a:r>
            <a:r>
              <a:rPr lang="hu-HU" dirty="0" smtClean="0"/>
              <a:t>10 évvel korábban, </a:t>
            </a:r>
            <a:r>
              <a:rPr lang="hu-HU" b="1" dirty="0" smtClean="0"/>
              <a:t>1845</a:t>
            </a:r>
            <a:r>
              <a:rPr lang="hu-HU" dirty="0" smtClean="0"/>
              <a:t>-ben keverőlapátos eszközével vizsgálta a munka és </a:t>
            </a:r>
            <a:r>
              <a:rPr lang="hu-HU" baseline="0" dirty="0" smtClean="0"/>
              <a:t>a hő kapcsolatát.</a:t>
            </a:r>
          </a:p>
          <a:p>
            <a:r>
              <a:rPr lang="hu-HU" baseline="0" dirty="0" smtClean="0"/>
              <a:t>Mérései eredményeként megállapította, hogy 1 </a:t>
            </a:r>
            <a:r>
              <a:rPr lang="hu-HU" baseline="0" dirty="0" err="1" smtClean="0"/>
              <a:t>cal</a:t>
            </a:r>
            <a:r>
              <a:rPr lang="hu-HU" baseline="0" dirty="0" smtClean="0"/>
              <a:t> = </a:t>
            </a:r>
            <a:r>
              <a:rPr lang="hu-HU" dirty="0" smtClean="0"/>
              <a:t>4.41 J (mai egységekkel kifejezve).</a:t>
            </a:r>
          </a:p>
          <a:p>
            <a:r>
              <a:rPr lang="hu-HU" dirty="0" smtClean="0"/>
              <a:t>Ezt</a:t>
            </a:r>
            <a:r>
              <a:rPr lang="hu-HU" baseline="0" dirty="0" smtClean="0"/>
              <a:t> pontosabb mérésekkel 1850-ben </a:t>
            </a:r>
            <a:r>
              <a:rPr lang="hu-HU" dirty="0" smtClean="0"/>
              <a:t>4,159 J/</a:t>
            </a:r>
            <a:r>
              <a:rPr lang="hu-HU" dirty="0" err="1" smtClean="0"/>
              <a:t>cal</a:t>
            </a:r>
            <a:r>
              <a:rPr lang="hu-HU" dirty="0" smtClean="0"/>
              <a:t> értékre helyesbítette.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18</a:t>
            </a:fld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Foucault eszköze</a:t>
            </a:r>
            <a:r>
              <a:rPr lang="hu-HU" b="1" baseline="0" dirty="0" smtClean="0"/>
              <a:t> az örvényáram kimutatásához</a:t>
            </a:r>
            <a:endParaRPr lang="hu-HU" b="1" dirty="0" smtClean="0"/>
          </a:p>
          <a:p>
            <a:r>
              <a:rPr lang="hu-HU" dirty="0" smtClean="0"/>
              <a:t>(Rézkorong</a:t>
            </a:r>
            <a:r>
              <a:rPr lang="hu-HU" baseline="0" dirty="0" smtClean="0"/>
              <a:t> elektromágnes pólusai között</a:t>
            </a:r>
            <a:r>
              <a:rPr lang="hu-HU" dirty="0" smtClean="0"/>
              <a:t>,</a:t>
            </a:r>
            <a:r>
              <a:rPr lang="hu-HU" baseline="0" dirty="0" smtClean="0"/>
              <a:t> kézi, fogaskerekes meghajtással. 1855.)</a:t>
            </a:r>
          </a:p>
          <a:p>
            <a:r>
              <a:rPr lang="hu-HU" baseline="0" dirty="0" smtClean="0"/>
              <a:t>Forrás:</a:t>
            </a:r>
            <a:br>
              <a:rPr lang="hu-HU" baseline="0" dirty="0" smtClean="0"/>
            </a:br>
            <a:r>
              <a:rPr lang="hu-HU" baseline="0" dirty="0" smtClean="0"/>
              <a:t>https://www.polytechnique.edu/patrimoine/pages.php?notice=000000159&amp;collections=instruments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19</a:t>
            </a:fld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A videó</a:t>
            </a:r>
            <a:r>
              <a:rPr lang="hu-HU" b="1" baseline="0" dirty="0" smtClean="0"/>
              <a:t> közvetlenül elérhető itt:</a:t>
            </a:r>
          </a:p>
          <a:p>
            <a:r>
              <a:rPr lang="hu-HU" dirty="0" smtClean="0"/>
              <a:t>http://www.fizkapu.hu/fizfilm/mpg1920x1080/fizfilm073.avi</a:t>
            </a:r>
          </a:p>
          <a:p>
            <a:r>
              <a:rPr lang="hu-HU" dirty="0" smtClean="0"/>
              <a:t>A videót saját gépre letöltve, és ezen a dián a </a:t>
            </a:r>
            <a:r>
              <a:rPr lang="hu-HU" baseline="0" dirty="0" err="1" smtClean="0"/>
              <a:t>hiperhivatkozást</a:t>
            </a:r>
            <a:r>
              <a:rPr lang="hu-HU" baseline="0" dirty="0" smtClean="0"/>
              <a:t> átírva a videó a saját gépről is megnézhető. (Gyorsabb működés, nem kell internetes elérés.)</a:t>
            </a: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20</a:t>
            </a:fld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21</a:t>
            </a:fld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1" dirty="0" smtClean="0"/>
              <a:t>Az European Southern </a:t>
            </a:r>
            <a:r>
              <a:rPr lang="hu-HU" b="1" dirty="0" err="1" smtClean="0"/>
              <a:t>Observatory</a:t>
            </a:r>
            <a:r>
              <a:rPr lang="hu-HU" b="1" dirty="0" smtClean="0"/>
              <a:t> (ESO) </a:t>
            </a:r>
            <a:r>
              <a:rPr lang="hu-HU" b="1" dirty="0" err="1" smtClean="0"/>
              <a:t>Very</a:t>
            </a:r>
            <a:r>
              <a:rPr lang="hu-HU" b="1" dirty="0" smtClean="0"/>
              <a:t> </a:t>
            </a:r>
            <a:r>
              <a:rPr lang="hu-HU" b="1" dirty="0" err="1" smtClean="0"/>
              <a:t>Large</a:t>
            </a:r>
            <a:r>
              <a:rPr lang="hu-HU" b="1" dirty="0" smtClean="0"/>
              <a:t> </a:t>
            </a:r>
            <a:r>
              <a:rPr lang="hu-HU" b="1" dirty="0" err="1" smtClean="0"/>
              <a:t>Telescope</a:t>
            </a:r>
            <a:r>
              <a:rPr lang="hu-HU" b="1" baseline="0" dirty="0" smtClean="0"/>
              <a:t> (VLT) távcsőtükre.</a:t>
            </a:r>
            <a:endParaRPr lang="hu-HU" b="0" baseline="0" dirty="0" smtClean="0"/>
          </a:p>
          <a:p>
            <a:r>
              <a:rPr lang="hu-HU" dirty="0" smtClean="0"/>
              <a:t>Forrás:</a:t>
            </a:r>
          </a:p>
          <a:p>
            <a:r>
              <a:rPr lang="hu-HU" dirty="0" smtClean="0"/>
              <a:t>https://commons.wikimedia.org/wiki/File:8.2-m_primary_mirror_of_Yepun,_Unit_Telescope_4_of_ESO%27s_Very_Large_Telescope.jpg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smtClean="0"/>
              <a:t>A mai távcsőtükröket </a:t>
            </a:r>
            <a:r>
              <a:rPr lang="hu-HU" b="1" dirty="0" smtClean="0"/>
              <a:t>ezüst helyett</a:t>
            </a:r>
            <a:r>
              <a:rPr lang="hu-HU" dirty="0" smtClean="0"/>
              <a:t> az olcsóbb, és kevésbé oxidálódó </a:t>
            </a:r>
            <a:r>
              <a:rPr lang="hu-HU" b="1" dirty="0" smtClean="0"/>
              <a:t>alumíniummal</a:t>
            </a:r>
            <a:r>
              <a:rPr lang="hu-HU" dirty="0" smtClean="0"/>
              <a:t> vonják be.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0" baseline="0" dirty="0" smtClean="0"/>
              <a:t>A képen látható, alumíniummal bevont üvegtükör átmérője 8,2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hu-HU" b="0" baseline="0" dirty="0" smtClean="0"/>
              <a:t>m, fókusztávolsága 120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hu-HU" b="0" baseline="0" dirty="0" smtClean="0"/>
              <a:t>m.</a:t>
            </a:r>
          </a:p>
          <a:p>
            <a:r>
              <a:rPr lang="hu-HU" dirty="0" smtClean="0"/>
              <a:t>Néhány</a:t>
            </a:r>
            <a:r>
              <a:rPr lang="hu-HU" baseline="0" dirty="0" smtClean="0"/>
              <a:t> évente az oxidálódott fémréteget savval lemarják, és helyére légritka térben alumínium elgőzölögtetésével új alumíniumréteget visznek fel.</a:t>
            </a:r>
          </a:p>
          <a:p>
            <a:r>
              <a:rPr lang="hu-HU" b="1" baseline="0" dirty="0" err="1" smtClean="0"/>
              <a:t>YouTube</a:t>
            </a:r>
            <a:r>
              <a:rPr lang="hu-HU" b="1" baseline="0" dirty="0" smtClean="0"/>
              <a:t> videó a </a:t>
            </a:r>
            <a:r>
              <a:rPr lang="hu-HU" b="1" baseline="0" dirty="0" err="1" smtClean="0"/>
              <a:t>Palomar</a:t>
            </a:r>
            <a:r>
              <a:rPr lang="hu-HU" b="1" baseline="0" dirty="0" smtClean="0"/>
              <a:t> Obszervatórium 5 méter átmérőjű tükrének felújításáról</a:t>
            </a:r>
            <a:r>
              <a:rPr lang="hu-HU" baseline="0" dirty="0" smtClean="0"/>
              <a:t>:</a:t>
            </a:r>
          </a:p>
          <a:p>
            <a:r>
              <a:rPr lang="hu-HU" baseline="0" dirty="0" smtClean="0"/>
              <a:t>https://www.youtube.com/watch?v=lkBgQaJVKjc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22</a:t>
            </a:fld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23</a:t>
            </a:fld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/>
              <a:t>A Foucault-féle késél módszert bemutató </a:t>
            </a:r>
            <a:r>
              <a:rPr lang="hu-HU" b="1" dirty="0" err="1" smtClean="0"/>
              <a:t>YouTube</a:t>
            </a:r>
            <a:r>
              <a:rPr lang="hu-HU" b="1" dirty="0" smtClean="0"/>
              <a:t> videó.</a:t>
            </a:r>
          </a:p>
          <a:p>
            <a:r>
              <a:rPr lang="hu-HU" dirty="0" smtClean="0"/>
              <a:t>A videó nyitóképén bemutatható a</a:t>
            </a:r>
            <a:r>
              <a:rPr lang="hu-HU" baseline="0" dirty="0" smtClean="0"/>
              <a:t> módszer lényege: a kés élét egymás után az 1 – 5 helyzetekben tolják be a fénynyalábba, és figyelik a tükörben látható képet. A videó kattintásra indul, a megnézéséhez célszerű teljes képernyős módra váltani.</a:t>
            </a:r>
          </a:p>
          <a:p>
            <a:r>
              <a:rPr lang="hu-HU" baseline="0" dirty="0" smtClean="0"/>
              <a:t>Forrás:</a:t>
            </a:r>
          </a:p>
          <a:p>
            <a:r>
              <a:rPr lang="hu-HU" dirty="0" smtClean="0"/>
              <a:t>https://www.youtube.com/watch?v=W8xvO2Gvg8Y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24</a:t>
            </a:fld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25</a:t>
            </a:fld>
            <a:endParaRPr 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Sírja Párizsban, a Montmartre-i temetőben </a:t>
            </a:r>
          </a:p>
          <a:p>
            <a:r>
              <a:rPr lang="hu-HU" sz="1200" b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Forrás:</a:t>
            </a:r>
          </a:p>
          <a:p>
            <a:r>
              <a:rPr lang="hu-HU" b="0" dirty="0" smtClean="0"/>
              <a:t>https://commons.wikimedia.org/wiki/File:Foucault_jean_bernard_leon_grave_montmartre_paris_02.jpg</a:t>
            </a:r>
            <a:endParaRPr lang="hu-HU" b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26</a:t>
            </a:fld>
            <a:endParaRPr 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Foucault neve az Eiffel-tornyon</a:t>
            </a:r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első kép közepe kattintás után nagyítva is megjelenik.)</a:t>
            </a:r>
          </a:p>
          <a:p>
            <a:r>
              <a:rPr lang="hu-HU" dirty="0" smtClean="0"/>
              <a:t>Forrás:</a:t>
            </a:r>
          </a:p>
          <a:p>
            <a:r>
              <a:rPr lang="hu-HU" dirty="0" smtClean="0"/>
              <a:t>https://commons.wikimedia.org/wiki/File:Los_nombres_de_la_Torre_Eiffel,_Par%C3%ADs_2011.jpg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27</a:t>
            </a:fld>
            <a:endParaRPr 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Emléktábla és a</a:t>
            </a:r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 ingát</a:t>
            </a:r>
            <a:r>
              <a:rPr lang="hu-H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ábrázoló dombormű </a:t>
            </a:r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Foucault egykori lakóháza helyén álló épületen</a:t>
            </a:r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(Párizs, </a:t>
            </a:r>
            <a:r>
              <a:rPr lang="hu-HU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Rue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hu-HU" sz="1200" b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d'Assas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34.)</a:t>
            </a:r>
          </a:p>
          <a:p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Forrás:</a:t>
            </a:r>
          </a:p>
          <a:p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https://goo.gl/maps/6sShtA9RsTpNyutt6</a:t>
            </a:r>
          </a:p>
          <a:p>
            <a:r>
              <a:rPr lang="hu-H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emléktábla fényképe</a:t>
            </a:r>
            <a:r>
              <a:rPr lang="hu-HU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kattintásra nagyítva megjelenik.</a:t>
            </a:r>
          </a:p>
          <a:p>
            <a:r>
              <a:rPr lang="hu-HU" b="0" dirty="0" smtClean="0"/>
              <a:t>Forrás:</a:t>
            </a:r>
          </a:p>
          <a:p>
            <a:r>
              <a:rPr lang="hu-HU" b="0" dirty="0" smtClean="0"/>
              <a:t>https://commons.wikimedia.org/wiki/File:Plaque_du_pendule_de_L%C3%A9on_Foucault.jpg</a:t>
            </a:r>
            <a:endParaRPr lang="hu-HU" b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28</a:t>
            </a:fld>
            <a:endParaRPr 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Foucault szobra a párizsi városházán</a:t>
            </a:r>
            <a:endParaRPr lang="hu-HU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hu-HU" b="0" dirty="0" smtClean="0"/>
              <a:t>Forrás:</a:t>
            </a:r>
          </a:p>
          <a:p>
            <a:r>
              <a:rPr lang="hu-HU" b="0" dirty="0" smtClean="0"/>
              <a:t>https://commons.wikimedia.org/wiki/File:Hotel_de_ville_paris096.jpg</a:t>
            </a:r>
            <a:endParaRPr lang="hu-HU" b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29</a:t>
            </a:fld>
            <a:endParaRPr lang="hu-H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"/>
            <a:r>
              <a:rPr lang="hu-H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Foucault-kráter a Holdon </a:t>
            </a:r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(Hold, é. sz. 50,4° ny. h. 39,7°)</a:t>
            </a:r>
          </a:p>
          <a:p>
            <a:pPr fontAlgn="b"/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Forrás:</a:t>
            </a:r>
          </a:p>
          <a:p>
            <a:pPr fontAlgn="b"/>
            <a:r>
              <a:rPr lang="hu-H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https://commons.wikimedia.org/wiki/File:Harpalus_-_LROC_-_WAC.JPG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30</a:t>
            </a:fld>
            <a:endParaRPr lang="hu-H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Foucault 200 embléma</a:t>
            </a:r>
          </a:p>
          <a:p>
            <a:r>
              <a:rPr lang="hu-HU" dirty="0" smtClean="0"/>
              <a:t>Forrás:</a:t>
            </a:r>
          </a:p>
          <a:p>
            <a:r>
              <a:rPr lang="hu-HU" dirty="0" smtClean="0"/>
              <a:t>http://www.fizkapu.hu/foucault200/egyeb/foucault_logo_nagy.png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31</a:t>
            </a:fld>
            <a:endParaRPr lang="hu-H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Ez a PowerPoint</a:t>
            </a:r>
            <a:r>
              <a:rPr lang="hu-HU" baseline="0" dirty="0" smtClean="0"/>
              <a:t> bemutató szabadon felhasználható, módosítható átalakítható,</a:t>
            </a:r>
          </a:p>
          <a:p>
            <a:r>
              <a:rPr lang="hu-HU" baseline="0" dirty="0" smtClean="0"/>
              <a:t>ha az eredeti anyag szerzőjének nevét az alábbi módon feltüntetik:</a:t>
            </a:r>
          </a:p>
          <a:p>
            <a:r>
              <a:rPr lang="hu-HU" baseline="0" dirty="0" smtClean="0"/>
              <a:t>„Összeállította: ifj. Zátonyi Sándor, Békéscsaba, 2019. – </a:t>
            </a:r>
            <a:r>
              <a:rPr lang="hu-HU" baseline="0" dirty="0" err="1" smtClean="0"/>
              <a:t>www-fizkapu.hu</a:t>
            </a:r>
            <a:r>
              <a:rPr lang="hu-HU" baseline="0" dirty="0" smtClean="0"/>
              <a:t> – Foucault 200 ”</a:t>
            </a:r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32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0AF32-8582-4C82-84D7-96A07067634D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5125-3BB5-4181-9592-66B1D977AA16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4646-AEBE-431D-BC90-A8C6F6860DBD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C533-C23E-4DAF-9301-5C47F7204E3F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1272-C91B-457A-8C05-0693D3CED76E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9AE7-173A-4668-AAEB-BC6AD2E94087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AD3F-FD1F-4CF2-8295-0FC133A76659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EBB1-3F14-4474-80C4-933F11D94B04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804-676F-4D6E-B431-EB7A0206B3CF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444F-4773-4374-85BE-0725338730BD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1038-9FE0-440E-835D-EC3AA30DF4AA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BEE2C-6305-47CA-8D82-AD56D00DC16D}" type="datetime1">
              <a:rPr lang="hu-HU" smtClean="0"/>
              <a:pPr/>
              <a:t>2019. 07. 19.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http://www.fizkapu.hu/foucault200/foucault200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izkapu.hu/fizfilm/mpg1920x1080/fizfilm070.avi" TargetMode="External"/><Relationship Id="rId3" Type="http://schemas.openxmlformats.org/officeDocument/2006/relationships/hyperlink" Target="http://www.fizkapu.hu/foucault200/foucault200.html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fizkapu.hu/fizfilm/mpg1920x1080/fizfilm069.avi" TargetMode="External"/><Relationship Id="rId11" Type="http://schemas.openxmlformats.org/officeDocument/2006/relationships/image" Target="../media/image13.png"/><Relationship Id="rId5" Type="http://schemas.openxmlformats.org/officeDocument/2006/relationships/image" Target="../media/image4.jpeg"/><Relationship Id="rId10" Type="http://schemas.openxmlformats.org/officeDocument/2006/relationships/hyperlink" Target="http://www.fizkapu.hu/fizfilm/mpg1920x1080/fizfilm071.avi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fizkapu.hu/fizfilm/mpg720x576/fizfilm001.mpg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fizkapu.hu/fizfilm/mpg1920x1080/fizfilm073.avi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outube.com/watch?v=W8xvO2Gvg8Y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www.fizkapu.hu/foucault200/foucault200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0" y="332656"/>
            <a:ext cx="914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36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</a:t>
            </a:r>
          </a:p>
          <a:p>
            <a:pPr algn="ctr"/>
            <a:r>
              <a:rPr lang="hu-HU" sz="28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1819. szeptember 18.</a:t>
            </a: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hu-HU" sz="2800" b="1" dirty="0" smtClean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28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1868. február 11.</a:t>
            </a:r>
          </a:p>
        </p:txBody>
      </p:sp>
      <p:pic>
        <p:nvPicPr>
          <p:cNvPr id="5" name="Kép 4" descr="foucault_portre_cr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5274" y="1619794"/>
            <a:ext cx="3133453" cy="4177937"/>
          </a:xfrm>
          <a:prstGeom prst="rect">
            <a:avLst/>
          </a:prstGeom>
        </p:spPr>
      </p:pic>
      <p:grpSp>
        <p:nvGrpSpPr>
          <p:cNvPr id="8" name="Csoportba foglalás 7"/>
          <p:cNvGrpSpPr/>
          <p:nvPr/>
        </p:nvGrpSpPr>
        <p:grpSpPr>
          <a:xfrm>
            <a:off x="241704" y="4741640"/>
            <a:ext cx="8660593" cy="1084547"/>
            <a:chOff x="218718" y="3366132"/>
            <a:chExt cx="8660593" cy="1084547"/>
          </a:xfrm>
        </p:grpSpPr>
        <p:pic>
          <p:nvPicPr>
            <p:cNvPr id="7" name="Kép 6" descr="foucault_logo.png">
              <a:hlinkClick r:id="rId4"/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8718" y="3366132"/>
              <a:ext cx="2160000" cy="1084547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9311" y="3366132"/>
              <a:ext cx="2160000" cy="107774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09006" y="1136464"/>
            <a:ext cx="89349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1819. szeptember 18-án Párizsban született.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Orvosnak készül, de pályát módosít: fotózni kezd.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1844. 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 világon elsőként készít mikroszkópos fotókat.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1845. Elsőként készít fotót a Napról (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Fizeau</a:t>
            </a:r>
            <a:r>
              <a:rPr lang="hu-HU" sz="28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-val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1851. Elsőként méri meg a fény sebességét vízben.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1851. Ingakísérletével igazolja a Föld forgását.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1852. Giroszkóppal is igazolja a Föld forgását.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1855. Felfedezi és vizsgálja az örvényáramokat.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1857. </a:t>
            </a:r>
            <a:r>
              <a:rPr lang="hu-HU" sz="28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Fénypolarizátort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szerkeszt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1857. Elsőként készít távcsőtükröt ezüstözött üvegből.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1858. Módszert dolgoz ki a távcsőtükrök ellenőrzésére.</a:t>
            </a:r>
          </a:p>
          <a:p>
            <a:pPr>
              <a:buFont typeface="Arial" pitchFamily="34" charset="0"/>
              <a:buChar char="•"/>
            </a:pP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1868. február 11-én Párizsban hunyt el.</a:t>
            </a:r>
            <a:endParaRPr lang="hu-HU" sz="28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208800" y="1856065"/>
            <a:ext cx="875232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Dagerrotípia:</a:t>
            </a:r>
          </a:p>
          <a:p>
            <a:pPr algn="just"/>
            <a:r>
              <a:rPr lang="hu-H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Luis Daguerre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és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Nicéphore</a:t>
            </a:r>
            <a:r>
              <a:rPr lang="hu-H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Niépce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által 1837-ben kidolgozott fényképezési eljárás. Vegyszerekkel kezelt fémlemezre készül a fénykép, több másodperces megvilágítási idővel.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Foucault kifejlesztett egy eszközt, amellyel a mikroszkópban látható képről dagerrotípia készíthető. (A fényforrás ívlámpa, az izzólámpa későbbi találmány.)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Orvosprofesszorának könyvéhez (</a:t>
            </a:r>
            <a:r>
              <a:rPr lang="hu-H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Alfred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Donne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hu-HU" sz="28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Cours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hu-HU" sz="28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microscopie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…)  ő készítette el a fényképeket.</a:t>
            </a: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1844.</a:t>
            </a:r>
            <a:endParaRPr lang="hu-HU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A világon elsőként készít mikroszkópos fotókat.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bekaver_reszecske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" y="133657"/>
            <a:ext cx="9000000" cy="65906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 descr="versejte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" y="132302"/>
            <a:ext cx="9000000" cy="6593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 descr="beka_spermiumo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000" y="170630"/>
            <a:ext cx="9000000" cy="65167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208800" y="1856065"/>
            <a:ext cx="611362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Barátjával,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Hippolyte</a:t>
            </a:r>
            <a:r>
              <a:rPr lang="hu-H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Fizeau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francia fizikussal közösen elkészítette az első fényképet (dagerrotípiát) a Nap felszínéről.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Az 1845. április 2-án készült felvételen néhány napfolt is megfigyelhető.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 kép nyomtatott változata megjelent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François</a:t>
            </a:r>
            <a:r>
              <a:rPr lang="hu-H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Arago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francia csillagász, fizikus </a:t>
            </a:r>
            <a:r>
              <a:rPr lang="hu-HU" sz="28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Astronomie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Populaire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című könyvében (Párizs, 1855).</a:t>
            </a: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1845.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Elsőként készít fotót a Napról.</a:t>
            </a:r>
          </a:p>
        </p:txBody>
      </p:sp>
      <p:pic>
        <p:nvPicPr>
          <p:cNvPr id="8" name="Kép 7" descr="fizeau_portre_crop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46924" y="1974666"/>
            <a:ext cx="2422757" cy="3890557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6466114" y="5865224"/>
            <a:ext cx="2403566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 err="1" smtClean="0">
                <a:latin typeface="Times New Roman" pitchFamily="18" charset="0"/>
                <a:cs typeface="Times New Roman" pitchFamily="18" charset="0"/>
              </a:rPr>
              <a:t>Hippolyte</a:t>
            </a:r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b="1" dirty="0" err="1" smtClean="0">
                <a:latin typeface="Times New Roman" pitchFamily="18" charset="0"/>
                <a:cs typeface="Times New Roman" pitchFamily="18" charset="0"/>
              </a:rPr>
              <a:t>Fizeau</a:t>
            </a:r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(1819 – 1896)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n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0979"/>
            <a:ext cx="9144000" cy="6516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208800" y="1856065"/>
            <a:ext cx="875232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1849-ben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Hippolyte</a:t>
            </a:r>
            <a:r>
              <a:rPr lang="hu-H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Fizeau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fogaskerekes módszerrel mérte meg (földi méréssel) a fénysebességet levegőben. A fény útja közel 16 km volt, így a hosszú út miatt nem lehetett az átlátszó anyagokban fénysebességet mérni.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Foucault fogaskerék helyett forgó tükröt használt, és így néhány méternyi úton ki tudta mutatni, hogy a fény sebessége a vízben kb. 1,3-szor kisebb, mint levegőben.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Ez igazolta </a:t>
            </a:r>
            <a:r>
              <a:rPr lang="hu-H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Augustin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Fresnel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francia fizikus elméletét, mely szerint a különféle anyagokban a fénysebességek aránya megegyezik a törésmutatók arányával.</a:t>
            </a: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1851.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Elsőként méri meg a fény sebességét vízben.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fenysebesse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358"/>
            <a:ext cx="9144000" cy="68452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208800" y="1856065"/>
            <a:ext cx="875232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Foucault leghíresebb kísérlete az ingakísérlet, mellyel kimutatta, hogy nem az égitestek mozognak a Föld körül, hanem a Föld forog a tengelye körül.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 kísérlet lényege, hogy az inga megtartja lengési síkját akkor is, ha a felfüggesztés elfordul alatta. Egy épületben felfüggesztett inga ugyanígy megtartja a lengési síkját, csak az épület (és a Föld) fordul el alatta.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Az épületben álló megfigyelő azonban azt látja, hogy az inga lengési síkja fordul el az épülethez (és a Földhöz) képest. </a:t>
            </a: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1851.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Ingakísérletével igazolja a Föld forgását.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1851.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Ingakísérletével igazolja a Föld forgását.</a:t>
            </a:r>
          </a:p>
        </p:txBody>
      </p:sp>
      <p:pic>
        <p:nvPicPr>
          <p:cNvPr id="2050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2193" y="2052367"/>
            <a:ext cx="36195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52308" y="2052367"/>
            <a:ext cx="36195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62250" y="4486819"/>
            <a:ext cx="36195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208800" y="1856065"/>
            <a:ext cx="87523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Foucault az ingakísérlet első változatát saját házának alagsorában végezte 1851. január 3-án egy 2 méteres ingával.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Az első nyilvános kísérletre a </a:t>
            </a:r>
            <a:r>
              <a:rPr lang="hu-H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Párizsi Csillagvizsgáló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Observatoire</a:t>
            </a:r>
            <a:r>
              <a:rPr lang="hu-H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de Paris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hu-HU" sz="28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meridiántermében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került sor 1851. február 3-án, az inga hossza itt 11 méter volt.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 legismertebb bemutatót 1851. március 26-án tartotta a párizsi </a:t>
            </a:r>
            <a:r>
              <a:rPr lang="hu-HU" sz="2800" b="1" i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Panthéonban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Itt egy 67 méter hosszú, 28 kg tömegű ingát használt, a lengésidő 16 másodperc volt.</a:t>
            </a: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1851.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Ingakísérletével igazolja a Föld forgását.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1851.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Ingakísérletével igazolja a Föld forgását.</a:t>
            </a:r>
          </a:p>
        </p:txBody>
      </p:sp>
      <p:pic>
        <p:nvPicPr>
          <p:cNvPr id="3075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2000" y="2659516"/>
            <a:ext cx="3600000" cy="270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208800" y="1856065"/>
            <a:ext cx="87523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 giroszkóp (pörgettyű) megfelelő felfüggesztés esetén megőrzi forgástengelyét akkor is, ha a felfüggesztése közben elfordul.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Foucault 1852-ben az általa tervezett giroszkóppal is kimutatta a Föld forgását.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Ezért és az ingakísérletért Foucault 1855-ben megkapta a londoni </a:t>
            </a:r>
            <a:r>
              <a:rPr lang="hu-H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Királyi Természettudományi Társaság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hu-HU" sz="28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Royal Society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) legrangosabb kitüntetését, a </a:t>
            </a:r>
            <a:r>
              <a:rPr lang="hu-HU" sz="28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Copley-érmet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és a Párizsi Csillagvizsgáló fizikus munkatársa lett.</a:t>
            </a: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1852.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Giroszkóppal is igazolja a Föld forgását.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giroszk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giroszkop_cr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208800" y="1856065"/>
            <a:ext cx="875232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Foucault felfedezte, hogy a mágneses mezőben mozgó, viszonylag nagy méretű vezetőben (forgó rézkorongban) áram indukálódik. Az így létrejött, viszonylag erős  áramot örvényáramnak (Foucault-áramnak) nevezzük.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Lenz-törvénye szerint az indukált áram mágneses hatásával akadályozza az indukciót. Az örvényáram ennek megfelelően fékezi a korong forgását.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Az indukált áram hőhatása eközben felmelegíti a korongot. Foucault az általa szerkesztett eszközzel vizsgálta a végzett munka és a fejlődő hő kapcsolatát is.</a:t>
            </a: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1855.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Felfedezi és vizsgálja az örvényáramokat.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Csoportba foglalás 10"/>
          <p:cNvGrpSpPr/>
          <p:nvPr/>
        </p:nvGrpSpPr>
        <p:grpSpPr>
          <a:xfrm>
            <a:off x="1489166" y="0"/>
            <a:ext cx="7654834" cy="6858000"/>
            <a:chOff x="1489166" y="0"/>
            <a:chExt cx="7654834" cy="68580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02583" y="0"/>
              <a:ext cx="1541417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89166" y="7495"/>
              <a:ext cx="6165669" cy="68430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1855.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Felfedezi és vizsgálja az örvényáramokat.</a:t>
            </a:r>
          </a:p>
        </p:txBody>
      </p:sp>
      <p:pic>
        <p:nvPicPr>
          <p:cNvPr id="4098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62250" y="2901457"/>
            <a:ext cx="36195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208800" y="1856065"/>
            <a:ext cx="875232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 csillagászati távcsövek tükreit eredetileg fémből készítették. A fémtükör miatt a nagy távcsövek túl nehezek voltak.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Foucault a távcsőtükröt üvegből készítette el és vékony ezüstréteggel vonta be. Mivel az üveg sűrűsége fele a tükörként használt fémek sűrűségének, az üvegtükör jóval könnyebb, mint  az ugyanakkora fémtükör.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Ezzel a korábbinál nagyobb távcsöveket lehetett készíteni. (A nagyobb távcsőtükör több fényt gyűjt be, így a halványabb égitestek is jobban láthatóak.)</a:t>
            </a: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1857.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Elsőként készít távcsőtükröt ezüstözött üvegből.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ESO_VLT_tuk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123406" y="0"/>
            <a:ext cx="109728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208800" y="1800000"/>
            <a:ext cx="87523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 csillagászati távcsövek tükröző felületének alakja általában </a:t>
            </a:r>
            <a:r>
              <a:rPr lang="hu-HU" sz="2800" b="1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paraboloid</a:t>
            </a:r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A felület pontos alakjának ellenőrzéséhez Foucault egy egyszerű módszert fejlesztett ki, ezt Foucault-féle késél-módszernek hívják.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Lényege, hogy egy pontszerű fényforrást helyeznek a tükör elé, a fókusztávolság kétszeresére lévő pontba. A fényforrás közeléből nézve a tükörnek egyenletesen világosnak kell lenni, ha pedig egy kés élével a fénynyaláb útját félig eltakarják, akkor megfelelő mintázat látható. A mintázat alakjából következtetni lehet, hogy a tükör alakjára, illetve annak hibáira.</a:t>
            </a: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1858.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Módszert dolgoz ki a távcsőtükrök ellenőrzésére.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1858.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Módszert dolgoz ki a távcsőtükrök ellenőrzésére.</a:t>
            </a:r>
          </a:p>
        </p:txBody>
      </p:sp>
      <p:pic>
        <p:nvPicPr>
          <p:cNvPr id="1026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2000" y="2194553"/>
            <a:ext cx="7200000" cy="4048024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/>
          <p:cNvSpPr txBox="1"/>
          <p:nvPr/>
        </p:nvSpPr>
        <p:spPr>
          <a:xfrm>
            <a:off x="208800" y="1846800"/>
            <a:ext cx="87523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Sírja Párizsban, a Montmartre-i temetőben van.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Neve megtalálható az Eiffel-tornyon.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Az egykori lakóházának helyén álló épületen a Foucault-ingát ábrázoló dombormű és egy tábla őrzi emlékét.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Szobra van a párizsi városháza falán.</a:t>
            </a:r>
          </a:p>
          <a:p>
            <a:pPr algn="just"/>
            <a:endParaRPr lang="hu-HU" sz="12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Róla neveztek el egy holdkrátert, továbbá egy kisbolygót is. </a:t>
            </a:r>
          </a:p>
          <a:p>
            <a:pPr algn="just"/>
            <a:endParaRPr lang="hu-HU" sz="28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 Foucault (1819–1868)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Csoportba foglalás 6"/>
          <p:cNvGrpSpPr/>
          <p:nvPr/>
        </p:nvGrpSpPr>
        <p:grpSpPr>
          <a:xfrm>
            <a:off x="949713" y="181121"/>
            <a:ext cx="7244574" cy="500146"/>
            <a:chOff x="989449" y="181121"/>
            <a:chExt cx="7244574" cy="500146"/>
          </a:xfrm>
        </p:grpSpPr>
        <p:pic>
          <p:nvPicPr>
            <p:cNvPr id="3" name="Kép 2" descr="foucault_logo.png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9449" y="181121"/>
              <a:ext cx="996097" cy="500146"/>
            </a:xfrm>
            <a:prstGeom prst="rect">
              <a:avLst/>
            </a:prstGeom>
          </p:spPr>
        </p:pic>
        <p:pic>
          <p:nvPicPr>
            <p:cNvPr id="6" name="Kép 5" descr="inga3r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823" y="181121"/>
              <a:ext cx="997200" cy="497559"/>
            </a:xfrm>
            <a:prstGeom prst="rect">
              <a:avLst/>
            </a:prstGeom>
          </p:spPr>
        </p:pic>
      </p:grpSp>
      <p:sp>
        <p:nvSpPr>
          <p:cNvPr id="7" name="Szövegdoboz 6"/>
          <p:cNvSpPr txBox="1"/>
          <p:nvPr/>
        </p:nvSpPr>
        <p:spPr>
          <a:xfrm>
            <a:off x="0" y="69232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1868.</a:t>
            </a: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Párizsban hunyt el 1868. február 11-én.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foucault_si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foucault_eiffel_png_cr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63049"/>
            <a:ext cx="9144000" cy="3994951"/>
          </a:xfrm>
          <a:prstGeom prst="rect">
            <a:avLst/>
          </a:prstGeom>
        </p:spPr>
      </p:pic>
      <p:pic>
        <p:nvPicPr>
          <p:cNvPr id="2" name="Kép 1" descr="foucault_eiffe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9144000" cy="22814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oucault_lakoha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526976" y="0"/>
            <a:ext cx="12197953" cy="6858000"/>
          </a:xfrm>
          <a:prstGeom prst="rect">
            <a:avLst/>
          </a:prstGeom>
        </p:spPr>
      </p:pic>
      <p:pic>
        <p:nvPicPr>
          <p:cNvPr id="3" name="Kép 2" descr="lakohaz_tabl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oucault_szob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oucault_kra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66207" y="0"/>
            <a:ext cx="1256407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3"/>
          <p:cNvSpPr txBox="1">
            <a:spLocks/>
          </p:cNvSpPr>
          <p:nvPr/>
        </p:nvSpPr>
        <p:spPr>
          <a:xfrm>
            <a:off x="457200" y="712174"/>
            <a:ext cx="8229600" cy="1296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Összeállította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200" b="1" i="1" dirty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</a:t>
            </a:r>
            <a:r>
              <a:rPr lang="hu-HU" sz="3200" b="1" i="1" dirty="0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fj. Zátonyi Sándor</a:t>
            </a:r>
            <a:endParaRPr lang="hu-HU" sz="3200" b="1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Cím 3">
            <a:hlinkClick r:id="rId3"/>
          </p:cNvPr>
          <p:cNvSpPr txBox="1">
            <a:spLocks/>
          </p:cNvSpPr>
          <p:nvPr/>
        </p:nvSpPr>
        <p:spPr>
          <a:xfrm>
            <a:off x="457200" y="2132255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www.fizkapu.hu</a:t>
            </a:r>
            <a:endParaRPr kumimoji="0" lang="hu-HU" sz="3200" b="1" i="0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Kép 7" descr="foucault_logo.png">
            <a:hlinkClick r:id="rId4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2760" y="3157126"/>
            <a:ext cx="3298480" cy="1656184"/>
          </a:xfrm>
          <a:prstGeom prst="rect">
            <a:avLst/>
          </a:prstGeom>
        </p:spPr>
      </p:pic>
      <p:sp>
        <p:nvSpPr>
          <p:cNvPr id="11" name="Cím 3"/>
          <p:cNvSpPr txBox="1">
            <a:spLocks/>
          </p:cNvSpPr>
          <p:nvPr/>
        </p:nvSpPr>
        <p:spPr>
          <a:xfrm>
            <a:off x="457200" y="5353738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Békéscsaba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noProof="0" dirty="0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2019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2630</TotalTime>
  <Words>1735</Words>
  <Application>Microsoft Office PowerPoint</Application>
  <PresentationFormat>Diavetítés a képernyőre (4:3 oldalarány)</PresentationFormat>
  <Paragraphs>248</Paragraphs>
  <Slides>32</Slides>
  <Notes>32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3" baseType="lpstr">
      <vt:lpstr>Office-téma</vt:lpstr>
      <vt:lpstr>1. dia</vt:lpstr>
      <vt:lpstr>Léon Foucault (1819–1868)</vt:lpstr>
      <vt:lpstr>Léon Foucault (1819–1868)</vt:lpstr>
      <vt:lpstr>4. dia</vt:lpstr>
      <vt:lpstr>5. dia</vt:lpstr>
      <vt:lpstr>6. dia</vt:lpstr>
      <vt:lpstr>Léon Foucault (1819–1868)</vt:lpstr>
      <vt:lpstr>8. dia</vt:lpstr>
      <vt:lpstr>Léon Foucault (1819–1868)</vt:lpstr>
      <vt:lpstr>10. dia</vt:lpstr>
      <vt:lpstr>Léon Foucault (1819–1868)</vt:lpstr>
      <vt:lpstr>Léon Foucault (1819–1868)</vt:lpstr>
      <vt:lpstr>Léon Foucault (1819–1868)</vt:lpstr>
      <vt:lpstr>Léon Foucault (1819–1868)</vt:lpstr>
      <vt:lpstr>Léon Foucault (1819–1868)</vt:lpstr>
      <vt:lpstr>16. dia</vt:lpstr>
      <vt:lpstr>17. dia</vt:lpstr>
      <vt:lpstr>Léon Foucault (1819–1868)</vt:lpstr>
      <vt:lpstr>19. dia</vt:lpstr>
      <vt:lpstr>Léon Foucault (1819–1868)</vt:lpstr>
      <vt:lpstr>Léon Foucault (1819–1868)</vt:lpstr>
      <vt:lpstr>22. dia</vt:lpstr>
      <vt:lpstr>Léon Foucault (1819–1868)</vt:lpstr>
      <vt:lpstr>Léon Foucault (1819–1868)</vt:lpstr>
      <vt:lpstr>Léon Foucault (1819–1868)</vt:lpstr>
      <vt:lpstr>26. dia</vt:lpstr>
      <vt:lpstr>27. dia</vt:lpstr>
      <vt:lpstr>28. dia</vt:lpstr>
      <vt:lpstr>29. dia</vt:lpstr>
      <vt:lpstr>30. dia</vt:lpstr>
      <vt:lpstr>31. dia</vt:lpstr>
      <vt:lpstr>32.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Windows-felhasználó</dc:creator>
  <cp:lastModifiedBy>Windows-felhasználó</cp:lastModifiedBy>
  <cp:revision>290</cp:revision>
  <dcterms:created xsi:type="dcterms:W3CDTF">2019-05-19T17:01:48Z</dcterms:created>
  <dcterms:modified xsi:type="dcterms:W3CDTF">2019-07-19T12:05:16Z</dcterms:modified>
</cp:coreProperties>
</file>