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6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6" r:id="rId12"/>
    <p:sldId id="285" r:id="rId13"/>
    <p:sldId id="281" r:id="rId14"/>
    <p:sldId id="280" r:id="rId15"/>
    <p:sldId id="282" r:id="rId16"/>
    <p:sldId id="283" r:id="rId17"/>
    <p:sldId id="284" r:id="rId18"/>
    <p:sldId id="290" r:id="rId19"/>
    <p:sldId id="287" r:id="rId20"/>
    <p:sldId id="289" r:id="rId21"/>
    <p:sldId id="271" r:id="rId2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0000"/>
    <a:srgbClr val="0000FF"/>
    <a:srgbClr val="000080"/>
    <a:srgbClr val="4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1" d="100"/>
          <a:sy n="81" d="100"/>
        </p:scale>
        <p:origin x="150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BD310-6AB6-4A58-BED7-EC22C701D454}" type="datetimeFigureOut">
              <a:rPr lang="hu-HU" smtClean="0"/>
              <a:pPr/>
              <a:t>2024. 06. 14.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A94AA-1818-4102-942E-E3B5F9F9C0D3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0" y="1484784"/>
            <a:ext cx="9144000" cy="1470025"/>
          </a:xfrm>
        </p:spPr>
        <p:txBody>
          <a:bodyPr>
            <a:noAutofit/>
          </a:bodyPr>
          <a:lstStyle/>
          <a:p>
            <a:r>
              <a:rPr lang="hu-HU" sz="5400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912B583-ADB9-7062-E2AF-1233AAE9BBDB}"/>
              </a:ext>
            </a:extLst>
          </p:cNvPr>
          <p:cNvSpPr txBox="1"/>
          <p:nvPr/>
        </p:nvSpPr>
        <p:spPr>
          <a:xfrm>
            <a:off x="1007604" y="4725144"/>
            <a:ext cx="71287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A </a:t>
            </a:r>
            <a:r>
              <a:rPr lang="sv-SE" sz="2800" dirty="0"/>
              <a:t>Hunga Tonga–Hunga Haʻapai </a:t>
            </a:r>
            <a:r>
              <a:rPr lang="hu-HU" sz="2800" dirty="0"/>
              <a:t>vulkán </a:t>
            </a:r>
            <a:r>
              <a:rPr lang="sv-SE" sz="2800" dirty="0"/>
              <a:t>kitörés</a:t>
            </a:r>
            <a:r>
              <a:rPr lang="hu-HU" sz="2800" dirty="0"/>
              <a:t>e</a:t>
            </a:r>
          </a:p>
          <a:p>
            <a:pPr algn="ctr"/>
            <a:r>
              <a:rPr lang="hu-HU" sz="2800" dirty="0"/>
              <a:t>2022. január 15.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</a:t>
            </a:r>
            <a:br>
              <a:rPr lang="hu-HU" b="1" dirty="0">
                <a:solidFill>
                  <a:srgbClr val="000080"/>
                </a:solidFill>
              </a:rPr>
            </a:br>
            <a:r>
              <a:rPr lang="hu-HU" b="1" dirty="0">
                <a:solidFill>
                  <a:srgbClr val="000080"/>
                </a:solidFill>
              </a:rPr>
              <a:t>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A </a:t>
            </a:r>
            <a:r>
              <a:rPr lang="hu-HU" i="1" dirty="0" err="1"/>
              <a:t>Hunga</a:t>
            </a:r>
            <a:r>
              <a:rPr lang="hu-HU" sz="18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i="1" dirty="0"/>
              <a:t>Tonga–</a:t>
            </a:r>
            <a:r>
              <a:rPr lang="hu-HU" i="1" dirty="0" err="1"/>
              <a:t>Hunga</a:t>
            </a:r>
            <a:r>
              <a:rPr lang="hu-HU" sz="18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i="1" dirty="0" err="1"/>
              <a:t>Haʻapai</a:t>
            </a:r>
            <a:r>
              <a:rPr lang="hu-HU" dirty="0"/>
              <a:t> vulkán 2022. január 15-én történt kitöréséről a NASA egyik geostacionárius műholdja, a </a:t>
            </a:r>
            <a:r>
              <a:rPr lang="hu-HU" i="1" dirty="0"/>
              <a:t>GOES–17</a:t>
            </a:r>
            <a:r>
              <a:rPr lang="hu-HU" dirty="0"/>
              <a:t> készített felvételeket kb. 36 ezer km magasról.</a:t>
            </a:r>
          </a:p>
          <a:p>
            <a:pPr algn="just"/>
            <a:r>
              <a:rPr lang="hu-HU" dirty="0"/>
              <a:t>A vulkánkitörés csóvája 30 perc alatt 58 km magasságba jutott. A vulkánkitörésben kilökött szilárd anyag mozgása egy hatalmas </a:t>
            </a:r>
            <a:r>
              <a:rPr lang="hu-HU" i="1" dirty="0"/>
              <a:t>függőleges hajítás.</a:t>
            </a:r>
            <a:r>
              <a:rPr lang="hu-HU" dirty="0"/>
              <a:t> Az anyagok felemelkedéséhez azonban a légkörben kialakuló </a:t>
            </a:r>
            <a:r>
              <a:rPr lang="hu-HU" i="1" dirty="0"/>
              <a:t>hőáramlás</a:t>
            </a:r>
            <a:r>
              <a:rPr lang="hu-HU" dirty="0"/>
              <a:t> is hozzájárult.</a:t>
            </a:r>
          </a:p>
        </p:txBody>
      </p:sp>
    </p:spTree>
    <p:extLst>
      <p:ext uri="{BB962C8B-B14F-4D97-AF65-F5344CB8AC3E}">
        <p14:creationId xmlns:p14="http://schemas.microsoft.com/office/powerpoint/2010/main" val="3678867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Kép 28" descr="A képen természet, kráter, kültéri látható&#10;&#10;Automatikusan generált leírás">
            <a:extLst>
              <a:ext uri="{FF2B5EF4-FFF2-40B4-BE49-F238E27FC236}">
                <a16:creationId xmlns:a16="http://schemas.microsoft.com/office/drawing/2014/main" id="{FC5F7875-CB9E-3613-6257-BB6B8F8E99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sp>
        <p:nvSpPr>
          <p:cNvPr id="5" name="Szövegdoboz 4">
            <a:extLst>
              <a:ext uri="{FF2B5EF4-FFF2-40B4-BE49-F238E27FC236}">
                <a16:creationId xmlns:a16="http://schemas.microsoft.com/office/drawing/2014/main" id="{2EF90B35-B5D6-707C-7D14-B1B58601D4F6}"/>
              </a:ext>
            </a:extLst>
          </p:cNvPr>
          <p:cNvSpPr txBox="1"/>
          <p:nvPr/>
        </p:nvSpPr>
        <p:spPr>
          <a:xfrm>
            <a:off x="2555776" y="663079"/>
            <a:ext cx="4896543" cy="954107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</a:rPr>
              <a:t>Időpont</a:t>
            </a:r>
          </a:p>
          <a:p>
            <a:r>
              <a:rPr lang="hu-HU" sz="2800" dirty="0">
                <a:solidFill>
                  <a:srgbClr val="FF0000"/>
                </a:solidFill>
              </a:rPr>
              <a:t>(világidő, UTC, óra-perc alakban)</a:t>
            </a:r>
          </a:p>
        </p:txBody>
      </p:sp>
      <p:grpSp>
        <p:nvGrpSpPr>
          <p:cNvPr id="35" name="Csoportba foglalás 34">
            <a:extLst>
              <a:ext uri="{FF2B5EF4-FFF2-40B4-BE49-F238E27FC236}">
                <a16:creationId xmlns:a16="http://schemas.microsoft.com/office/drawing/2014/main" id="{45BE2940-FDDE-7AB3-70DC-35D53B1CDD6D}"/>
              </a:ext>
            </a:extLst>
          </p:cNvPr>
          <p:cNvGrpSpPr/>
          <p:nvPr/>
        </p:nvGrpSpPr>
        <p:grpSpPr>
          <a:xfrm>
            <a:off x="1619672" y="400619"/>
            <a:ext cx="864096" cy="489248"/>
            <a:chOff x="1619672" y="404664"/>
            <a:chExt cx="864096" cy="489248"/>
          </a:xfrm>
        </p:grpSpPr>
        <p:cxnSp>
          <p:nvCxnSpPr>
            <p:cNvPr id="15" name="Egyenes összekötő nyíllal 14">
              <a:extLst>
                <a:ext uri="{FF2B5EF4-FFF2-40B4-BE49-F238E27FC236}">
                  <a16:creationId xmlns:a16="http://schemas.microsoft.com/office/drawing/2014/main" id="{86A7131A-94C4-ECE0-F69E-C50CF0C241B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9672" y="404664"/>
              <a:ext cx="0" cy="489248"/>
            </a:xfrm>
            <a:prstGeom prst="straightConnector1">
              <a:avLst/>
            </a:prstGeom>
            <a:ln w="25400" cap="rnd">
              <a:solidFill>
                <a:srgbClr val="FF0000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Egyenes összekötő 21">
              <a:extLst>
                <a:ext uri="{FF2B5EF4-FFF2-40B4-BE49-F238E27FC236}">
                  <a16:creationId xmlns:a16="http://schemas.microsoft.com/office/drawing/2014/main" id="{39263CDC-C450-DB6A-6B93-4BFAAD8F220C}"/>
                </a:ext>
              </a:extLst>
            </p:cNvPr>
            <p:cNvCxnSpPr>
              <a:cxnSpLocks/>
            </p:cNvCxnSpPr>
            <p:nvPr/>
          </p:nvCxnSpPr>
          <p:spPr>
            <a:xfrm>
              <a:off x="1619672" y="893912"/>
              <a:ext cx="864096" cy="0"/>
            </a:xfrm>
            <a:prstGeom prst="line">
              <a:avLst/>
            </a:prstGeom>
            <a:ln w="25400" cap="rnd">
              <a:solidFill>
                <a:srgbClr val="FF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Csoportba foglalás 38">
            <a:extLst>
              <a:ext uri="{FF2B5EF4-FFF2-40B4-BE49-F238E27FC236}">
                <a16:creationId xmlns:a16="http://schemas.microsoft.com/office/drawing/2014/main" id="{0BD3BA2D-ABDB-4583-14B7-133FAE88B289}"/>
              </a:ext>
            </a:extLst>
          </p:cNvPr>
          <p:cNvGrpSpPr/>
          <p:nvPr/>
        </p:nvGrpSpPr>
        <p:grpSpPr>
          <a:xfrm flipV="1">
            <a:off x="1835696" y="5676056"/>
            <a:ext cx="864096" cy="489248"/>
            <a:chOff x="1619672" y="404664"/>
            <a:chExt cx="864096" cy="489248"/>
          </a:xfrm>
        </p:grpSpPr>
        <p:cxnSp>
          <p:nvCxnSpPr>
            <p:cNvPr id="40" name="Egyenes összekötő nyíllal 39">
              <a:extLst>
                <a:ext uri="{FF2B5EF4-FFF2-40B4-BE49-F238E27FC236}">
                  <a16:creationId xmlns:a16="http://schemas.microsoft.com/office/drawing/2014/main" id="{ECFE9A76-3589-5D95-8BFD-B44C57639E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9672" y="404664"/>
              <a:ext cx="0" cy="489248"/>
            </a:xfrm>
            <a:prstGeom prst="straightConnector1">
              <a:avLst/>
            </a:prstGeom>
            <a:ln w="25400" cap="rnd">
              <a:solidFill>
                <a:srgbClr val="FF0000"/>
              </a:solidFill>
              <a:round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Egyenes összekötő 40">
              <a:extLst>
                <a:ext uri="{FF2B5EF4-FFF2-40B4-BE49-F238E27FC236}">
                  <a16:creationId xmlns:a16="http://schemas.microsoft.com/office/drawing/2014/main" id="{5F6ECD84-5E5B-23B3-407B-BEFDC2506EA3}"/>
                </a:ext>
              </a:extLst>
            </p:cNvPr>
            <p:cNvCxnSpPr>
              <a:cxnSpLocks/>
            </p:cNvCxnSpPr>
            <p:nvPr/>
          </p:nvCxnSpPr>
          <p:spPr>
            <a:xfrm>
              <a:off x="1619672" y="893912"/>
              <a:ext cx="864096" cy="0"/>
            </a:xfrm>
            <a:prstGeom prst="line">
              <a:avLst/>
            </a:prstGeom>
            <a:ln w="25400" cap="rnd">
              <a:solidFill>
                <a:srgbClr val="FF0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4AFF628B-8095-74E7-332A-90BF06CF98F4}"/>
              </a:ext>
            </a:extLst>
          </p:cNvPr>
          <p:cNvSpPr txBox="1"/>
          <p:nvPr/>
        </p:nvSpPr>
        <p:spPr>
          <a:xfrm>
            <a:off x="2727178" y="5445223"/>
            <a:ext cx="1196749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</a:rPr>
              <a:t>Lépték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2FD8DED-61C5-D28D-8262-896C2AA573F1}"/>
              </a:ext>
            </a:extLst>
          </p:cNvPr>
          <p:cNvSpPr txBox="1"/>
          <p:nvPr/>
        </p:nvSpPr>
        <p:spPr>
          <a:xfrm>
            <a:off x="1259632" y="2967335"/>
            <a:ext cx="4858158" cy="92333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>
            <a:spAutoFit/>
          </a:bodyPr>
          <a:lstStyle/>
          <a:p>
            <a:r>
              <a:rPr lang="hu-HU" dirty="0">
                <a:solidFill>
                  <a:srgbClr val="000080"/>
                </a:solidFill>
              </a:rPr>
              <a:t>Forrás: https://commons.wikimedia.org/wiki/File:Tonga_Eruption_GOES-17_1-15-2022_annotated.gif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4" grpId="0" animBg="1"/>
      <p:bldP spid="44" grpId="1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 descr="A képen kráter, természet, hó, kültéri látható&#10;&#10;Automatikusan generált leírás">
            <a:extLst>
              <a:ext uri="{FF2B5EF4-FFF2-40B4-BE49-F238E27FC236}">
                <a16:creationId xmlns:a16="http://schemas.microsoft.com/office/drawing/2014/main" id="{217BEC97-4ED4-2948-83EF-D703C60FB0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természet, kráter, hó, kültéri látható&#10;&#10;Automatikusan generált leírás">
            <a:extLst>
              <a:ext uri="{FF2B5EF4-FFF2-40B4-BE49-F238E27FC236}">
                <a16:creationId xmlns:a16="http://schemas.microsoft.com/office/drawing/2014/main" id="{2C55B191-F67E-8DFB-7266-07AC228FDE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természet, kráter, hó, kültéri látható&#10;&#10;Automatikusan generált leírás">
            <a:extLst>
              <a:ext uri="{FF2B5EF4-FFF2-40B4-BE49-F238E27FC236}">
                <a16:creationId xmlns:a16="http://schemas.microsoft.com/office/drawing/2014/main" id="{39C3EEFA-2A98-0D25-7AA1-CD201FF12E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természet, kráter, hó, kültéri látható&#10;&#10;Automatikusan generált leírás">
            <a:extLst>
              <a:ext uri="{FF2B5EF4-FFF2-40B4-BE49-F238E27FC236}">
                <a16:creationId xmlns:a16="http://schemas.microsoft.com/office/drawing/2014/main" id="{1E6360D3-F680-FA2C-04A7-82A9898B18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természet, hó, talaj, kültéri látható&#10;&#10;Automatikusan generált leírás">
            <a:extLst>
              <a:ext uri="{FF2B5EF4-FFF2-40B4-BE49-F238E27FC236}">
                <a16:creationId xmlns:a16="http://schemas.microsoft.com/office/drawing/2014/main" id="{ED61D3C9-3798-91E8-8831-47460957F4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hó, természet, kráter, tél látható&#10;&#10;Automatikusan generált leírás">
            <a:extLst>
              <a:ext uri="{FF2B5EF4-FFF2-40B4-BE49-F238E27FC236}">
                <a16:creationId xmlns:a16="http://schemas.microsoft.com/office/drawing/2014/main" id="{93FE4B3D-1C04-AFCC-AD83-02129A0A09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hó, természet, talaj, kültéri látható&#10;&#10;Automatikusan generált leírás">
            <a:extLst>
              <a:ext uri="{FF2B5EF4-FFF2-40B4-BE49-F238E27FC236}">
                <a16:creationId xmlns:a16="http://schemas.microsoft.com/office/drawing/2014/main" id="{A91B4E21-5FDA-75B7-2412-448D489B8C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  <p:pic>
        <p:nvPicPr>
          <p:cNvPr id="8" name="Ábra 7">
            <a:extLst>
              <a:ext uri="{FF2B5EF4-FFF2-40B4-BE49-F238E27FC236}">
                <a16:creationId xmlns:a16="http://schemas.microsoft.com/office/drawing/2014/main" id="{B4386AF7-313A-9D4B-93AC-2F76EF06E4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1881" y="2564904"/>
            <a:ext cx="2664295" cy="1883750"/>
          </a:xfrm>
          <a:prstGeom prst="rect">
            <a:avLst/>
          </a:prstGeom>
        </p:spPr>
      </p:pic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3EEE1AC2-7933-2FDA-30F5-7CE7949A9343}"/>
              </a:ext>
            </a:extLst>
          </p:cNvPr>
          <p:cNvCxnSpPr>
            <a:cxnSpLocks/>
          </p:cNvCxnSpPr>
          <p:nvPr/>
        </p:nvCxnSpPr>
        <p:spPr>
          <a:xfrm>
            <a:off x="3563888" y="4941168"/>
            <a:ext cx="2325600" cy="0"/>
          </a:xfrm>
          <a:prstGeom prst="line">
            <a:avLst/>
          </a:prstGeom>
          <a:ln w="635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4ED44ADF-3C03-64DF-1E9F-4ACA3F905635}"/>
              </a:ext>
            </a:extLst>
          </p:cNvPr>
          <p:cNvSpPr txBox="1"/>
          <p:nvPr/>
        </p:nvSpPr>
        <p:spPr>
          <a:xfrm>
            <a:off x="4119475" y="5013176"/>
            <a:ext cx="1265090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dirty="0">
                <a:solidFill>
                  <a:srgbClr val="FF0000"/>
                </a:solidFill>
              </a:rPr>
              <a:t>510 km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AC7E8C6-8BBD-7C3F-ED20-0A22D66A98C7}"/>
              </a:ext>
            </a:extLst>
          </p:cNvPr>
          <p:cNvSpPr txBox="1"/>
          <p:nvPr/>
        </p:nvSpPr>
        <p:spPr>
          <a:xfrm>
            <a:off x="1143000" y="476672"/>
            <a:ext cx="6858000" cy="830997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rgbClr val="FF0000"/>
                </a:solidFill>
                <a:latin typeface="+mj-lt"/>
              </a:rPr>
              <a:t>A vulkánkitörés por- és gázcsóvája 1</a:t>
            </a:r>
            <a:r>
              <a:rPr lang="hu-HU" sz="2400" i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400" dirty="0">
                <a:solidFill>
                  <a:srgbClr val="FF0000"/>
                </a:solidFill>
                <a:latin typeface="+mj-lt"/>
              </a:rPr>
              <a:t>óra 10 perc alatt Magyarországnál is nagyobb területet fedett 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A kitöréssel több mint 100 millió tonna vízgőz és 400 ezer tonna kén-dioxid jutott fel a légkörbe. </a:t>
            </a:r>
          </a:p>
          <a:p>
            <a:pPr algn="just"/>
            <a:r>
              <a:rPr lang="hu-HU" dirty="0">
                <a:latin typeface="+mj-lt"/>
              </a:rPr>
              <a:t>Ezek ózonkárosító hatására a Földet körülvevő </a:t>
            </a:r>
            <a:r>
              <a:rPr lang="hu-HU" i="1" dirty="0">
                <a:latin typeface="+mj-lt"/>
              </a:rPr>
              <a:t>ózonréteg elvékonyodott</a:t>
            </a:r>
            <a:r>
              <a:rPr lang="hu-HU" dirty="0">
                <a:latin typeface="+mj-lt"/>
              </a:rPr>
              <a:t>. </a:t>
            </a:r>
            <a:r>
              <a:rPr lang="hu-HU" dirty="0"/>
              <a:t>Ez is hozzájárult ahhoz, hogy 2023-ra az </a:t>
            </a:r>
            <a:r>
              <a:rPr lang="hu-HU" i="1" dirty="0"/>
              <a:t>ózonlyuk 26 millió km</a:t>
            </a:r>
            <a:r>
              <a:rPr lang="hu-HU" i="1" baseline="30000" dirty="0"/>
              <a:t>2</a:t>
            </a:r>
            <a:r>
              <a:rPr lang="hu-HU" i="1" dirty="0"/>
              <a:t> nagyságúra nőtt</a:t>
            </a:r>
            <a:r>
              <a:rPr lang="hu-HU" dirty="0"/>
              <a:t> az Antarktisz felett.</a:t>
            </a:r>
          </a:p>
          <a:p>
            <a:pPr algn="just"/>
            <a:r>
              <a:rPr lang="hu-HU" dirty="0"/>
              <a:t>Az ózonréteg elvékonyodása miatt megnőtt a földfelszínt elérő </a:t>
            </a:r>
            <a:r>
              <a:rPr lang="hu-HU" i="1" dirty="0"/>
              <a:t>ultraibolya sugárzás</a:t>
            </a:r>
            <a:r>
              <a:rPr lang="hu-HU" dirty="0"/>
              <a:t> erőssége. Ez számos károsodást okozhat az élő szervezetekben.</a:t>
            </a:r>
          </a:p>
        </p:txBody>
      </p:sp>
    </p:spTree>
    <p:extLst>
      <p:ext uri="{BB962C8B-B14F-4D97-AF65-F5344CB8AC3E}">
        <p14:creationId xmlns:p14="http://schemas.microsoft.com/office/powerpoint/2010/main" val="29850277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1">
            <a:extLst>
              <a:ext uri="{FF2B5EF4-FFF2-40B4-BE49-F238E27FC236}">
                <a16:creationId xmlns:a16="http://schemas.microsoft.com/office/drawing/2014/main" id="{9AEF48FB-891F-DA6E-3BEA-7EF2CE04C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grpSp>
        <p:nvGrpSpPr>
          <p:cNvPr id="2" name="Csoportba foglalás 1">
            <a:extLst>
              <a:ext uri="{FF2B5EF4-FFF2-40B4-BE49-F238E27FC236}">
                <a16:creationId xmlns:a16="http://schemas.microsoft.com/office/drawing/2014/main" id="{D7F70490-3443-0E65-3EF6-DCA87D183C15}"/>
              </a:ext>
            </a:extLst>
          </p:cNvPr>
          <p:cNvGrpSpPr/>
          <p:nvPr/>
        </p:nvGrpSpPr>
        <p:grpSpPr>
          <a:xfrm>
            <a:off x="0" y="1556792"/>
            <a:ext cx="9151925" cy="5301208"/>
            <a:chOff x="0" y="1556792"/>
            <a:chExt cx="9151925" cy="5301208"/>
          </a:xfrm>
        </p:grpSpPr>
        <p:sp>
          <p:nvSpPr>
            <p:cNvPr id="6" name="Téglalap 5">
              <a:extLst>
                <a:ext uri="{FF2B5EF4-FFF2-40B4-BE49-F238E27FC236}">
                  <a16:creationId xmlns:a16="http://schemas.microsoft.com/office/drawing/2014/main" id="{837E5E63-2400-3DD3-B268-FADB1CDA16F8}"/>
                </a:ext>
              </a:extLst>
            </p:cNvPr>
            <p:cNvSpPr/>
            <p:nvPr/>
          </p:nvSpPr>
          <p:spPr>
            <a:xfrm>
              <a:off x="0" y="1556792"/>
              <a:ext cx="9144000" cy="5301208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" name="Kép 2" descr="A képen Színesség, bolygó, Föld, képernyőkép látható&#10;&#10;Automatikusan generált leírás">
              <a:extLst>
                <a:ext uri="{FF2B5EF4-FFF2-40B4-BE49-F238E27FC236}">
                  <a16:creationId xmlns:a16="http://schemas.microsoft.com/office/drawing/2014/main" id="{0D8D03A1-1050-7D9E-CF25-7DD3C7A82A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973" y="1763390"/>
              <a:ext cx="8896054" cy="5004031"/>
            </a:xfrm>
            <a:prstGeom prst="rect">
              <a:avLst/>
            </a:prstGeom>
            <a:ln w="44450">
              <a:noFill/>
            </a:ln>
          </p:spPr>
        </p:pic>
        <p:sp>
          <p:nvSpPr>
            <p:cNvPr id="7" name="Szövegdoboz 6">
              <a:extLst>
                <a:ext uri="{FF2B5EF4-FFF2-40B4-BE49-F238E27FC236}">
                  <a16:creationId xmlns:a16="http://schemas.microsoft.com/office/drawing/2014/main" id="{9740A00C-A95A-30B5-0D28-04A8D6AD928E}"/>
                </a:ext>
              </a:extLst>
            </p:cNvPr>
            <p:cNvSpPr txBox="1"/>
            <p:nvPr/>
          </p:nvSpPr>
          <p:spPr>
            <a:xfrm>
              <a:off x="46437" y="1628800"/>
              <a:ext cx="17252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hu-HU" dirty="0">
                  <a:solidFill>
                    <a:schemeClr val="bg1">
                      <a:lumMod val="95000"/>
                    </a:schemeClr>
                  </a:solidFill>
                </a:rPr>
                <a:t>2023. október 3.</a:t>
              </a:r>
            </a:p>
          </p:txBody>
        </p:sp>
        <p:sp>
          <p:nvSpPr>
            <p:cNvPr id="4" name="Szövegdoboz 3">
              <a:extLst>
                <a:ext uri="{FF2B5EF4-FFF2-40B4-BE49-F238E27FC236}">
                  <a16:creationId xmlns:a16="http://schemas.microsoft.com/office/drawing/2014/main" id="{2635236D-5639-4A35-0833-B1183E2ED162}"/>
                </a:ext>
              </a:extLst>
            </p:cNvPr>
            <p:cNvSpPr txBox="1"/>
            <p:nvPr/>
          </p:nvSpPr>
          <p:spPr>
            <a:xfrm>
              <a:off x="46437" y="6167045"/>
              <a:ext cx="910548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720000"/>
              <a:r>
                <a:rPr lang="hu-HU" dirty="0">
                  <a:solidFill>
                    <a:srgbClr val="FFFFFF"/>
                  </a:solidFill>
                </a:rPr>
                <a:t>Forrás: https://svs.gsfc.nasa.gov/vis/</a:t>
              </a:r>
              <a:br>
                <a:rPr lang="hu-HU" dirty="0">
                  <a:solidFill>
                    <a:srgbClr val="FFFFFF"/>
                  </a:solidFill>
                </a:rPr>
              </a:br>
              <a:r>
                <a:rPr lang="hu-HU" dirty="0">
                  <a:solidFill>
                    <a:srgbClr val="FFFFFF"/>
                  </a:solidFill>
                </a:rPr>
                <a:t>a030000/a031200/a031253/annual_ozone_min_v2_noColorbarNoGraph_1080p30_2.mp4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4914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/>
              <a:t>A műholdfelvételekből összeállított animáción megfigyelhető a kitörés által okozott </a:t>
            </a:r>
            <a:r>
              <a:rPr lang="hu-HU" i="1" dirty="0"/>
              <a:t>lökéshullám terjedése</a:t>
            </a:r>
            <a:r>
              <a:rPr lang="hu-HU" dirty="0"/>
              <a:t> is.</a:t>
            </a:r>
          </a:p>
          <a:p>
            <a:pPr algn="just"/>
            <a:r>
              <a:rPr lang="hu-HU" dirty="0"/>
              <a:t>A lökéshullám hullámfrontján a nyomás megnőtt, mögötte viszont lecsökkent. A nyomáscsökkenés miatt a légkör páratartalma kicsapódott, így ott hirtelen megnövekedett a felhőzet.</a:t>
            </a:r>
          </a:p>
          <a:p>
            <a:pPr algn="just"/>
            <a:r>
              <a:rPr lang="hu-HU" dirty="0"/>
              <a:t>Ez a körgyűrű alakú (fehér) felhőzetnövekedés jól látható a következő animáción.</a:t>
            </a:r>
          </a:p>
        </p:txBody>
      </p:sp>
    </p:spTree>
    <p:extLst>
      <p:ext uri="{BB962C8B-B14F-4D97-AF65-F5344CB8AC3E}">
        <p14:creationId xmlns:p14="http://schemas.microsoft.com/office/powerpoint/2010/main" val="3444801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természet, kráter, víz, kültéri látható&#10;&#10;Automatikusan generált leírás">
            <a:extLst>
              <a:ext uri="{FF2B5EF4-FFF2-40B4-BE49-F238E27FC236}">
                <a16:creationId xmlns:a16="http://schemas.microsoft.com/office/drawing/2014/main" id="{6ACFB093-0472-834D-A341-DFA2CBBB8F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172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latin typeface="+mj-lt"/>
              </a:rPr>
              <a:t>A lökéshullám által okozott </a:t>
            </a:r>
            <a:r>
              <a:rPr lang="hu-HU" i="1" dirty="0">
                <a:latin typeface="+mj-lt"/>
              </a:rPr>
              <a:t>légnyomásváltozás</a:t>
            </a:r>
            <a:r>
              <a:rPr lang="hu-HU" dirty="0">
                <a:latin typeface="+mj-lt"/>
              </a:rPr>
              <a:t> (növekedés, majd csökkenés) az egész bolygón körbehaladt, azt a Föld túlsó oldalán fekvő meteorológiai állomások is észlelték.</a:t>
            </a:r>
          </a:p>
          <a:p>
            <a:pPr algn="just"/>
            <a:r>
              <a:rPr lang="hu-HU" dirty="0">
                <a:latin typeface="+mj-lt"/>
              </a:rPr>
              <a:t>A következő oldalakon egy békéscsabai és egy stuttgarti meteorológia állomás </a:t>
            </a:r>
            <a:r>
              <a:rPr lang="hu-HU" i="1" dirty="0">
                <a:latin typeface="+mj-lt"/>
              </a:rPr>
              <a:t>légnyomás–idő grafikonjai</a:t>
            </a:r>
            <a:r>
              <a:rPr lang="hu-HU" dirty="0">
                <a:latin typeface="+mj-lt"/>
              </a:rPr>
              <a:t> láthatók.</a:t>
            </a:r>
          </a:p>
          <a:p>
            <a:pPr algn="just"/>
            <a:r>
              <a:rPr lang="hu-HU" dirty="0">
                <a:latin typeface="+mj-lt"/>
              </a:rPr>
              <a:t>Mindkét grafikon két lökéshullámot jelez, mert egy adott helyre a gömb alakú Földön két irányból érkeztek hullámok.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35637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C636083C-0A12-DF98-2400-E95AD4FB4991}"/>
              </a:ext>
            </a:extLst>
          </p:cNvPr>
          <p:cNvSpPr txBox="1"/>
          <p:nvPr/>
        </p:nvSpPr>
        <p:spPr>
          <a:xfrm>
            <a:off x="179512" y="108000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0080"/>
                </a:solidFill>
              </a:rPr>
              <a:t>Békéscsaba (Magyarország)</a:t>
            </a:r>
          </a:p>
        </p:txBody>
      </p:sp>
      <p:pic>
        <p:nvPicPr>
          <p:cNvPr id="7" name="Kép 6" descr="A képen szöveg, képernyőkép, Diagram, diagram látható&#10;&#10;Automatikusan generált leírás">
            <a:extLst>
              <a:ext uri="{FF2B5EF4-FFF2-40B4-BE49-F238E27FC236}">
                <a16:creationId xmlns:a16="http://schemas.microsoft.com/office/drawing/2014/main" id="{161E198A-C307-5E5B-5CC7-1C624D7ADC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535" y="768182"/>
            <a:ext cx="8606931" cy="5907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99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7A61D64-8324-B3B9-8BFE-708C394AE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612560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A6A349BD-49F3-C472-809B-5FB503A7B0FA}"/>
              </a:ext>
            </a:extLst>
          </p:cNvPr>
          <p:cNvSpPr txBox="1"/>
          <p:nvPr/>
        </p:nvSpPr>
        <p:spPr>
          <a:xfrm>
            <a:off x="180000" y="10800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rgbClr val="000080"/>
                </a:solidFill>
              </a:rPr>
              <a:t>Stuttgart (Németország)</a:t>
            </a:r>
            <a:endParaRPr lang="hu-HU" sz="3200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0E697B4A-7E9F-FDBE-F310-832A40864FE7}"/>
              </a:ext>
            </a:extLst>
          </p:cNvPr>
          <p:cNvSpPr txBox="1"/>
          <p:nvPr/>
        </p:nvSpPr>
        <p:spPr>
          <a:xfrm>
            <a:off x="180000" y="5877272"/>
            <a:ext cx="7560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180000"/>
            <a:r>
              <a:rPr lang="hu-HU" dirty="0">
                <a:solidFill>
                  <a:srgbClr val="0000FF"/>
                </a:solidFill>
              </a:rPr>
              <a:t>Forrás:</a:t>
            </a:r>
            <a:br>
              <a:rPr lang="hu-HU" dirty="0">
                <a:solidFill>
                  <a:srgbClr val="0000FF"/>
                </a:solidFill>
              </a:rPr>
            </a:br>
            <a:r>
              <a:rPr lang="hu-HU" dirty="0">
                <a:solidFill>
                  <a:srgbClr val="0000FF"/>
                </a:solidFill>
              </a:rPr>
              <a:t>https://commons.wikimedia.org/wiki/File:Pressure_wave_from_Hunga_Tonga_2022-01-15_(near_Stuttgart,_Germany).svg</a:t>
            </a:r>
          </a:p>
        </p:txBody>
      </p:sp>
    </p:spTree>
    <p:extLst>
      <p:ext uri="{BB962C8B-B14F-4D97-AF65-F5344CB8AC3E}">
        <p14:creationId xmlns:p14="http://schemas.microsoft.com/office/powerpoint/2010/main" val="366221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2000" y="1638000"/>
            <a:ext cx="8640000" cy="5220000"/>
          </a:xfrm>
        </p:spPr>
        <p:txBody>
          <a:bodyPr>
            <a:noAutofit/>
          </a:bodyPr>
          <a:lstStyle/>
          <a:p>
            <a:pPr algn="just"/>
            <a:r>
              <a:rPr lang="hu-HU" dirty="0">
                <a:latin typeface="+mj-lt"/>
              </a:rPr>
              <a:t>A lökéshullám a </a:t>
            </a:r>
            <a:r>
              <a:rPr lang="hu-HU" i="1" dirty="0"/>
              <a:t>GOES–17</a:t>
            </a:r>
            <a:r>
              <a:rPr lang="hu-HU" dirty="0"/>
              <a:t> és </a:t>
            </a:r>
            <a:r>
              <a:rPr lang="hu-HU" i="1" dirty="0"/>
              <a:t>GOES–16 </a:t>
            </a:r>
            <a:r>
              <a:rPr lang="hu-HU" dirty="0"/>
              <a:t>geostacionárius műholdak </a:t>
            </a:r>
            <a:r>
              <a:rPr lang="hu-HU" dirty="0">
                <a:latin typeface="+mj-lt"/>
              </a:rPr>
              <a:t>által készített, a teljes bolygót ábrázoló </a:t>
            </a:r>
            <a:r>
              <a:rPr lang="hu-HU" i="1" dirty="0">
                <a:latin typeface="+mj-lt"/>
              </a:rPr>
              <a:t>speciális műholdképeken</a:t>
            </a:r>
            <a:r>
              <a:rPr lang="hu-HU" dirty="0">
                <a:latin typeface="+mj-lt"/>
              </a:rPr>
              <a:t> is látható. </a:t>
            </a:r>
          </a:p>
          <a:p>
            <a:pPr algn="just"/>
            <a:r>
              <a:rPr lang="hu-HU" dirty="0">
                <a:latin typeface="+mj-lt"/>
              </a:rPr>
              <a:t>Az ezekből összeállított két animáción megfigyelhető a kitörés helyszínétől kiinduló lökéshullám áthaladása a </a:t>
            </a:r>
            <a:r>
              <a:rPr lang="hu-HU" i="1" dirty="0">
                <a:latin typeface="+mj-lt"/>
              </a:rPr>
              <a:t>Csendes-óceánon</a:t>
            </a:r>
            <a:r>
              <a:rPr lang="hu-HU" dirty="0">
                <a:latin typeface="+mj-lt"/>
              </a:rPr>
              <a:t>, illetve az </a:t>
            </a:r>
            <a:r>
              <a:rPr lang="hu-HU" i="1" dirty="0">
                <a:latin typeface="+mj-lt"/>
              </a:rPr>
              <a:t>amerikai kontinensen</a:t>
            </a:r>
            <a:r>
              <a:rPr lang="hu-HU" dirty="0">
                <a:latin typeface="+mj-lt"/>
              </a:rPr>
              <a:t> és az </a:t>
            </a:r>
            <a:r>
              <a:rPr lang="hu-HU" i="1" dirty="0">
                <a:latin typeface="+mj-lt"/>
              </a:rPr>
              <a:t>Atlanti-óceánon</a:t>
            </a:r>
            <a:r>
              <a:rPr lang="hu-HU" dirty="0">
                <a:latin typeface="+mj-lt"/>
              </a:rPr>
              <a:t>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063243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művészet látható&#10;&#10;Automatikusan generált leírás">
            <a:extLst>
              <a:ext uri="{FF2B5EF4-FFF2-40B4-BE49-F238E27FC236}">
                <a16:creationId xmlns:a16="http://schemas.microsoft.com/office/drawing/2014/main" id="{41AB3CA2-7652-3CCF-0A91-16F30BA8F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02813F7A-7637-BB48-0AF7-97C92E3E6780}"/>
              </a:ext>
            </a:extLst>
          </p:cNvPr>
          <p:cNvSpPr txBox="1"/>
          <p:nvPr/>
        </p:nvSpPr>
        <p:spPr>
          <a:xfrm rot="-5400000">
            <a:off x="-2622414" y="3003339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000FF"/>
                </a:solidFill>
              </a:rPr>
              <a:t>Forrás: https://commons.wikimedia.org/wiki/File:Shockwave_from_Hunga_Tonga_GOES_17.gif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C689D66-4B2F-B572-EE8E-2EC5FA305B06}"/>
              </a:ext>
            </a:extLst>
          </p:cNvPr>
          <p:cNvSpPr txBox="1"/>
          <p:nvPr/>
        </p:nvSpPr>
        <p:spPr>
          <a:xfrm>
            <a:off x="4446240" y="4469050"/>
            <a:ext cx="4014192" cy="400110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>
                <a:solidFill>
                  <a:srgbClr val="FF0000"/>
                </a:solidFill>
              </a:rPr>
              <a:t>Hunga Tonga–Hunga Haʻapai vulkán</a:t>
            </a:r>
            <a:endParaRPr lang="hu-HU" sz="2000" b="1" dirty="0">
              <a:solidFill>
                <a:srgbClr val="FF0000"/>
              </a:solidFill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8BFA6535-202C-F875-D7F3-0D440628ABF1}"/>
              </a:ext>
            </a:extLst>
          </p:cNvPr>
          <p:cNvSpPr txBox="1"/>
          <p:nvPr/>
        </p:nvSpPr>
        <p:spPr>
          <a:xfrm>
            <a:off x="4860032" y="2812866"/>
            <a:ext cx="18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00FF"/>
                </a:solidFill>
              </a:rPr>
              <a:t>Csendes-óceán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AE9D3054-469F-F240-8920-832FE83718D8}"/>
              </a:ext>
            </a:extLst>
          </p:cNvPr>
          <p:cNvSpPr txBox="1"/>
          <p:nvPr/>
        </p:nvSpPr>
        <p:spPr>
          <a:xfrm>
            <a:off x="6876256" y="101266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USA</a:t>
            </a:r>
          </a:p>
        </p:txBody>
      </p:sp>
      <p:cxnSp>
        <p:nvCxnSpPr>
          <p:cNvPr id="8" name="Egyenes összekötő nyíllal 7">
            <a:extLst>
              <a:ext uri="{FF2B5EF4-FFF2-40B4-BE49-F238E27FC236}">
                <a16:creationId xmlns:a16="http://schemas.microsoft.com/office/drawing/2014/main" id="{F155B13F-1746-B6F5-F0D0-FDF4882C322E}"/>
              </a:ext>
            </a:extLst>
          </p:cNvPr>
          <p:cNvCxnSpPr>
            <a:cxnSpLocks/>
            <a:stCxn id="2" idx="1"/>
          </p:cNvCxnSpPr>
          <p:nvPr/>
        </p:nvCxnSpPr>
        <p:spPr>
          <a:xfrm flipH="1">
            <a:off x="3833664" y="4669105"/>
            <a:ext cx="612576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90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 descr="A képen művészet látható&#10;&#10;Automatikusan generált leírás közepes megbízhatósággal">
            <a:extLst>
              <a:ext uri="{FF2B5EF4-FFF2-40B4-BE49-F238E27FC236}">
                <a16:creationId xmlns:a16="http://schemas.microsoft.com/office/drawing/2014/main" id="{3CF468E6-8966-23A6-07AE-2F700EBAE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6858000" cy="6858000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ACADBF57-AAA2-CD2E-358B-B0EC5CF21A6F}"/>
              </a:ext>
            </a:extLst>
          </p:cNvPr>
          <p:cNvSpPr txBox="1"/>
          <p:nvPr/>
        </p:nvSpPr>
        <p:spPr>
          <a:xfrm rot="-5400000">
            <a:off x="-2622414" y="3003339"/>
            <a:ext cx="65527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0000FF"/>
                </a:solidFill>
              </a:rPr>
              <a:t>Forrás: https://commons.wikimedia.org/wiki/File:Shockwave_from_Hunga_Tonga_GOES_16.gif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8E97B0C-8D8E-D1C8-F876-380B6869C6A0}"/>
              </a:ext>
            </a:extLst>
          </p:cNvPr>
          <p:cNvSpPr txBox="1"/>
          <p:nvPr/>
        </p:nvSpPr>
        <p:spPr>
          <a:xfrm>
            <a:off x="6084168" y="386104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DÉL-AMERIKA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7ED50BDC-087B-7DB7-8EDF-9798D2A2FD9F}"/>
              </a:ext>
            </a:extLst>
          </p:cNvPr>
          <p:cNvSpPr txBox="1"/>
          <p:nvPr/>
        </p:nvSpPr>
        <p:spPr>
          <a:xfrm>
            <a:off x="3356992" y="3820978"/>
            <a:ext cx="1863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00FF"/>
                </a:solidFill>
              </a:rPr>
              <a:t>Csendes-óceán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FF641DFA-0363-F22B-A791-933453CE51D9}"/>
              </a:ext>
            </a:extLst>
          </p:cNvPr>
          <p:cNvSpPr txBox="1"/>
          <p:nvPr/>
        </p:nvSpPr>
        <p:spPr>
          <a:xfrm>
            <a:off x="4211960" y="1052736"/>
            <a:ext cx="720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/>
              <a:t>USA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93B366C4-3F89-D5C1-758C-1749E5DD0698}"/>
              </a:ext>
            </a:extLst>
          </p:cNvPr>
          <p:cNvSpPr txBox="1"/>
          <p:nvPr/>
        </p:nvSpPr>
        <p:spPr>
          <a:xfrm>
            <a:off x="6516216" y="2204864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b="1" dirty="0">
                <a:solidFill>
                  <a:srgbClr val="0000FF"/>
                </a:solidFill>
              </a:rPr>
              <a:t>Atlanti-óceán</a:t>
            </a:r>
          </a:p>
        </p:txBody>
      </p:sp>
    </p:spTree>
    <p:extLst>
      <p:ext uri="{BB962C8B-B14F-4D97-AF65-F5344CB8AC3E}">
        <p14:creationId xmlns:p14="http://schemas.microsoft.com/office/powerpoint/2010/main" val="76637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b="1" dirty="0">
                <a:solidFill>
                  <a:srgbClr val="000080"/>
                </a:solidFill>
              </a:rPr>
              <a:t>Fizikai megfigyelések egy vulkánkitörésnél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6174" y="3645024"/>
            <a:ext cx="9144000" cy="258316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hu-HU" dirty="0"/>
              <a:t>Összeállította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hu-HU" b="1" dirty="0">
                <a:solidFill>
                  <a:srgbClr val="000080"/>
                </a:solidFill>
              </a:rPr>
              <a:t>Zátonyi Sándor, (ifj.)</a:t>
            </a:r>
          </a:p>
          <a:p>
            <a:pPr marL="0" indent="0" algn="ctr">
              <a:spcBef>
                <a:spcPts val="0"/>
              </a:spcBef>
              <a:buNone/>
            </a:pPr>
            <a:endParaRPr lang="hu-HU" sz="2000" dirty="0"/>
          </a:p>
          <a:p>
            <a:pPr marL="0" indent="0" algn="ctr">
              <a:spcBef>
                <a:spcPts val="0"/>
              </a:spcBef>
              <a:buNone/>
            </a:pPr>
            <a:r>
              <a:rPr lang="hu-HU" dirty="0"/>
              <a:t>Békéscsaba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hu-HU" dirty="0"/>
              <a:t>2024.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1446</TotalTime>
  <Words>548</Words>
  <Application>Microsoft Office PowerPoint</Application>
  <PresentationFormat>Diavetítés a képernyőre (4:3 oldalarány)</PresentationFormat>
  <Paragraphs>48</Paragraphs>
  <Slides>21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Office-téma</vt:lpstr>
      <vt:lpstr>Fizikai megfigyelések egy vulkánkitörésnél</vt:lpstr>
      <vt:lpstr>Fizikai megfigyelések egy vulkánkitörésnél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Fizikai megfigyelések egy vulkánkitörésnél</vt:lpstr>
      <vt:lpstr>Fizikai megfigyelések egy vulkánkitörésnél</vt:lpstr>
      <vt:lpstr>Fizikai megfigyelések egy vulkánkitörésnél</vt:lpstr>
      <vt:lpstr>PowerPoint-bemutató</vt:lpstr>
      <vt:lpstr>Fizikai megfigyelések egy vulkánkitörésnél</vt:lpstr>
      <vt:lpstr>PowerPoint-bemutató</vt:lpstr>
      <vt:lpstr>PowerPoint-bemutató</vt:lpstr>
      <vt:lpstr>Fizikai megfigyelések egy vulkánkitörésnél</vt:lpstr>
      <vt:lpstr>PowerPoint-bemutató</vt:lpstr>
      <vt:lpstr>PowerPoint-bemutató</vt:lpstr>
      <vt:lpstr>Fizikai megfigyelések egy vulkánkitörésnél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sarokreflektor működése</dc:title>
  <dc:creator>User</dc:creator>
  <cp:lastModifiedBy>Sándor Zátonyi</cp:lastModifiedBy>
  <cp:revision>99</cp:revision>
  <dcterms:created xsi:type="dcterms:W3CDTF">2022-08-28T18:53:39Z</dcterms:created>
  <dcterms:modified xsi:type="dcterms:W3CDTF">2024-06-14T21:54:55Z</dcterms:modified>
</cp:coreProperties>
</file>